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93" r:id="rId1"/>
  </p:sldMasterIdLst>
  <p:notesMasterIdLst>
    <p:notesMasterId r:id="rId59"/>
  </p:notesMasterIdLst>
  <p:handoutMasterIdLst>
    <p:handoutMasterId r:id="rId60"/>
  </p:handoutMasterIdLst>
  <p:sldIdLst>
    <p:sldId id="256" r:id="rId2"/>
    <p:sldId id="334" r:id="rId3"/>
    <p:sldId id="335" r:id="rId4"/>
    <p:sldId id="339" r:id="rId5"/>
    <p:sldId id="280" r:id="rId6"/>
    <p:sldId id="351" r:id="rId7"/>
    <p:sldId id="281" r:id="rId8"/>
    <p:sldId id="350" r:id="rId9"/>
    <p:sldId id="364" r:id="rId10"/>
    <p:sldId id="278" r:id="rId11"/>
    <p:sldId id="302" r:id="rId12"/>
    <p:sldId id="336" r:id="rId13"/>
    <p:sldId id="257" r:id="rId14"/>
    <p:sldId id="317" r:id="rId15"/>
    <p:sldId id="258" r:id="rId16"/>
    <p:sldId id="307" r:id="rId17"/>
    <p:sldId id="362" r:id="rId18"/>
    <p:sldId id="308" r:id="rId19"/>
    <p:sldId id="306" r:id="rId20"/>
    <p:sldId id="305" r:id="rId21"/>
    <p:sldId id="304" r:id="rId22"/>
    <p:sldId id="352" r:id="rId23"/>
    <p:sldId id="360" r:id="rId24"/>
    <p:sldId id="363" r:id="rId25"/>
    <p:sldId id="353" r:id="rId26"/>
    <p:sldId id="361" r:id="rId27"/>
    <p:sldId id="259" r:id="rId28"/>
    <p:sldId id="354" r:id="rId29"/>
    <p:sldId id="355" r:id="rId30"/>
    <p:sldId id="318" r:id="rId31"/>
    <p:sldId id="311" r:id="rId32"/>
    <p:sldId id="260" r:id="rId33"/>
    <p:sldId id="356" r:id="rId34"/>
    <p:sldId id="266" r:id="rId35"/>
    <p:sldId id="337" r:id="rId36"/>
    <p:sldId id="262" r:id="rId37"/>
    <p:sldId id="342" r:id="rId38"/>
    <p:sldId id="313" r:id="rId39"/>
    <p:sldId id="263" r:id="rId40"/>
    <p:sldId id="264" r:id="rId41"/>
    <p:sldId id="341" r:id="rId42"/>
    <p:sldId id="288" r:id="rId43"/>
    <p:sldId id="314" r:id="rId44"/>
    <p:sldId id="357" r:id="rId45"/>
    <p:sldId id="315" r:id="rId46"/>
    <p:sldId id="267" r:id="rId47"/>
    <p:sldId id="358" r:id="rId48"/>
    <p:sldId id="268" r:id="rId49"/>
    <p:sldId id="346" r:id="rId50"/>
    <p:sldId id="343" r:id="rId51"/>
    <p:sldId id="344" r:id="rId52"/>
    <p:sldId id="347" r:id="rId53"/>
    <p:sldId id="372" r:id="rId54"/>
    <p:sldId id="368" r:id="rId55"/>
    <p:sldId id="369" r:id="rId56"/>
    <p:sldId id="370" r:id="rId57"/>
    <p:sldId id="371" r:id="rId58"/>
  </p:sldIdLst>
  <p:sldSz cx="9144000" cy="6858000" type="screen4x3"/>
  <p:notesSz cx="67437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PMingLiU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1549"/>
    <a:srgbClr val="33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4623" autoAdjust="0"/>
  </p:normalViewPr>
  <p:slideViewPr>
    <p:cSldViewPr>
      <p:cViewPr>
        <p:scale>
          <a:sx n="93" d="100"/>
          <a:sy n="93" d="100"/>
        </p:scale>
        <p:origin x="-2154" y="-8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674" y="-78"/>
      </p:cViewPr>
      <p:guideLst>
        <p:guide orient="horz" pos="3120"/>
        <p:guide pos="21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1D5FC0-71D2-4FF8-9103-D4333B25392B}" type="doc">
      <dgm:prSet loTypeId="urn:microsoft.com/office/officeart/2005/8/layout/radial1" loCatId="relationship" qsTypeId="urn:microsoft.com/office/officeart/2005/8/quickstyle/simple3" qsCatId="simple" csTypeId="urn:microsoft.com/office/officeart/2005/8/colors/accent1_2" csCatId="accent1"/>
      <dgm:spPr/>
    </dgm:pt>
    <dgm:pt modelId="{1B937A58-C6AB-40AB-A08C-C65E57084BC6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Operators</a:t>
          </a:r>
        </a:p>
      </dgm:t>
    </dgm:pt>
    <dgm:pt modelId="{A0A2EEA4-9002-4B07-A68D-3CD20D87041E}" type="parTrans" cxnId="{04E1CB7E-AE74-4857-A220-1FF709C9E004}">
      <dgm:prSet/>
      <dgm:spPr/>
      <dgm:t>
        <a:bodyPr/>
        <a:lstStyle/>
        <a:p>
          <a:endParaRPr lang="en-US"/>
        </a:p>
      </dgm:t>
    </dgm:pt>
    <dgm:pt modelId="{C00083C1-3451-41F1-AF48-F1FF56495B71}" type="sibTrans" cxnId="{04E1CB7E-AE74-4857-A220-1FF709C9E004}">
      <dgm:prSet/>
      <dgm:spPr/>
      <dgm:t>
        <a:bodyPr/>
        <a:lstStyle/>
        <a:p>
          <a:endParaRPr lang="en-US"/>
        </a:p>
      </dgm:t>
    </dgm:pt>
    <dgm:pt modelId="{93614C89-BBE5-4FE8-AD7B-40B5D06B4AA5}">
      <dgm:prSet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b="0" i="0" u="none" strike="noStrike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Logical /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b="0" i="0" u="none" strike="noStrike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Relation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2000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b="0" i="0" u="none" strike="noStrike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E.g and/or </a:t>
          </a:r>
          <a:endParaRPr kumimoji="1" lang="en-US" b="0" i="0" u="none" strike="noStrike" cap="none" normalizeH="0" baseline="0" smtClean="0">
            <a:ln/>
            <a:effectLst/>
            <a:latin typeface="Times New Roman" pitchFamily="18" charset="0"/>
            <a:ea typeface="新細明體" pitchFamily="18" charset="-120"/>
          </a:endParaRPr>
        </a:p>
      </dgm:t>
    </dgm:pt>
    <dgm:pt modelId="{8627BB22-DA27-4258-9255-1713B7D2C85E}" type="parTrans" cxnId="{BA6E8DC3-79EC-41E4-963E-18F9B3FE2418}">
      <dgm:prSet/>
      <dgm:spPr/>
      <dgm:t>
        <a:bodyPr/>
        <a:lstStyle/>
        <a:p>
          <a:endParaRPr lang="en-US"/>
        </a:p>
      </dgm:t>
    </dgm:pt>
    <dgm:pt modelId="{7D2F5174-F9A6-4D51-B5B9-0B5B3EA34561}" type="sibTrans" cxnId="{BA6E8DC3-79EC-41E4-963E-18F9B3FE2418}">
      <dgm:prSet/>
      <dgm:spPr/>
      <dgm:t>
        <a:bodyPr/>
        <a:lstStyle/>
        <a:p>
          <a:endParaRPr lang="en-US"/>
        </a:p>
      </dgm:t>
    </dgm:pt>
    <dgm:pt modelId="{97FD9A5B-E380-4E66-8693-793AFB7E0C8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Shift,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e.g.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SLR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5152F8A4-8A5A-4D5D-A057-782E9466775A}" type="parTrans" cxnId="{8C7C5483-3A5C-40FB-B7CB-81C79819B729}">
      <dgm:prSet/>
      <dgm:spPr/>
      <dgm:t>
        <a:bodyPr/>
        <a:lstStyle/>
        <a:p>
          <a:endParaRPr lang="en-US"/>
        </a:p>
      </dgm:t>
    </dgm:pt>
    <dgm:pt modelId="{E93A4D6D-357B-45A8-88DB-8FEEB2862849}" type="sibTrans" cxnId="{8C7C5483-3A5C-40FB-B7CB-81C79819B729}">
      <dgm:prSet/>
      <dgm:spPr/>
      <dgm:t>
        <a:bodyPr/>
        <a:lstStyle/>
        <a:p>
          <a:endParaRPr lang="en-US"/>
        </a:p>
      </dgm:t>
    </dgm:pt>
    <dgm:pt modelId="{6A089A55-438B-4992-AD2B-74B20154687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Basic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+,-,&amp;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b="0" i="0" u="none" strike="noStrike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Abs,**</a:t>
          </a:r>
          <a:endParaRPr kumimoji="0" lang="en-US" b="0" i="0" u="none" strike="noStrike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gm:t>
    </dgm:pt>
    <dgm:pt modelId="{E45D6C27-A3FA-4F6F-96A5-145D6C01547A}" type="parTrans" cxnId="{34C2A862-C057-4D60-BB17-E785A7EA94A5}">
      <dgm:prSet/>
      <dgm:spPr/>
      <dgm:t>
        <a:bodyPr/>
        <a:lstStyle/>
        <a:p>
          <a:endParaRPr lang="en-US"/>
        </a:p>
      </dgm:t>
    </dgm:pt>
    <dgm:pt modelId="{E80939D5-E446-4AD5-A441-58B532EB33C1}" type="sibTrans" cxnId="{34C2A862-C057-4D60-BB17-E785A7EA94A5}">
      <dgm:prSet/>
      <dgm:spPr/>
      <dgm:t>
        <a:bodyPr/>
        <a:lstStyle/>
        <a:p>
          <a:endParaRPr lang="en-US"/>
        </a:p>
      </dgm:t>
    </dgm:pt>
    <dgm:pt modelId="{4AAA9FE0-6ED0-4A04-95FD-04287C8A3779}" type="pres">
      <dgm:prSet presAssocID="{1C1D5FC0-71D2-4FF8-9103-D4333B25392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768C5AC-1B9D-4FE6-8C57-71FFBCAABF0A}" type="pres">
      <dgm:prSet presAssocID="{1B937A58-C6AB-40AB-A08C-C65E57084BC6}" presName="centerShape" presStyleLbl="node0" presStyleIdx="0" presStyleCnt="1"/>
      <dgm:spPr/>
      <dgm:t>
        <a:bodyPr/>
        <a:lstStyle/>
        <a:p>
          <a:endParaRPr lang="en-US"/>
        </a:p>
      </dgm:t>
    </dgm:pt>
    <dgm:pt modelId="{60674AB6-F0D5-4518-BAC8-192CF7A3199B}" type="pres">
      <dgm:prSet presAssocID="{8627BB22-DA27-4258-9255-1713B7D2C85E}" presName="Name9" presStyleLbl="parChTrans1D2" presStyleIdx="0" presStyleCnt="3"/>
      <dgm:spPr/>
      <dgm:t>
        <a:bodyPr/>
        <a:lstStyle/>
        <a:p>
          <a:endParaRPr lang="en-US"/>
        </a:p>
      </dgm:t>
    </dgm:pt>
    <dgm:pt modelId="{BF54A982-D5D9-4C1B-91BD-21159588A87F}" type="pres">
      <dgm:prSet presAssocID="{8627BB22-DA27-4258-9255-1713B7D2C85E}" presName="connTx" presStyleLbl="parChTrans1D2" presStyleIdx="0" presStyleCnt="3"/>
      <dgm:spPr/>
      <dgm:t>
        <a:bodyPr/>
        <a:lstStyle/>
        <a:p>
          <a:endParaRPr lang="en-US"/>
        </a:p>
      </dgm:t>
    </dgm:pt>
    <dgm:pt modelId="{88E8AED4-08D5-450A-B0DE-7BAE7E448DF9}" type="pres">
      <dgm:prSet presAssocID="{93614C89-BBE5-4FE8-AD7B-40B5D06B4AA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5D3305-CCB7-4005-9D03-C4AF8A87F831}" type="pres">
      <dgm:prSet presAssocID="{5152F8A4-8A5A-4D5D-A057-782E9466775A}" presName="Name9" presStyleLbl="parChTrans1D2" presStyleIdx="1" presStyleCnt="3"/>
      <dgm:spPr/>
      <dgm:t>
        <a:bodyPr/>
        <a:lstStyle/>
        <a:p>
          <a:endParaRPr lang="en-US"/>
        </a:p>
      </dgm:t>
    </dgm:pt>
    <dgm:pt modelId="{19D90994-7C41-4818-A4CC-56554D90535E}" type="pres">
      <dgm:prSet presAssocID="{5152F8A4-8A5A-4D5D-A057-782E9466775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75404E4-2A44-4E3C-A693-6E8A816D4258}" type="pres">
      <dgm:prSet presAssocID="{97FD9A5B-E380-4E66-8693-793AFB7E0C8C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4AC951-F949-4B9A-9E89-58A578439123}" type="pres">
      <dgm:prSet presAssocID="{E45D6C27-A3FA-4F6F-96A5-145D6C01547A}" presName="Name9" presStyleLbl="parChTrans1D2" presStyleIdx="2" presStyleCnt="3"/>
      <dgm:spPr/>
      <dgm:t>
        <a:bodyPr/>
        <a:lstStyle/>
        <a:p>
          <a:endParaRPr lang="en-US"/>
        </a:p>
      </dgm:t>
    </dgm:pt>
    <dgm:pt modelId="{2110C4BD-3833-49B7-B4FC-77668C8E39B3}" type="pres">
      <dgm:prSet presAssocID="{E45D6C27-A3FA-4F6F-96A5-145D6C01547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5AE4F71A-6163-4744-85AE-13CA8D10EF39}" type="pres">
      <dgm:prSet presAssocID="{6A089A55-438B-4992-AD2B-74B20154687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425D6D-53FC-4E71-BE74-05F572470B54}" type="presOf" srcId="{6A089A55-438B-4992-AD2B-74B201546877}" destId="{5AE4F71A-6163-4744-85AE-13CA8D10EF39}" srcOrd="0" destOrd="0" presId="urn:microsoft.com/office/officeart/2005/8/layout/radial1"/>
    <dgm:cxn modelId="{41DEDC48-6FC1-410F-9986-39FC7BB7EB9B}" type="presOf" srcId="{8627BB22-DA27-4258-9255-1713B7D2C85E}" destId="{60674AB6-F0D5-4518-BAC8-192CF7A3199B}" srcOrd="0" destOrd="0" presId="urn:microsoft.com/office/officeart/2005/8/layout/radial1"/>
    <dgm:cxn modelId="{F3394DED-327F-45B1-AC8A-5E49DDBF53D1}" type="presOf" srcId="{8627BB22-DA27-4258-9255-1713B7D2C85E}" destId="{BF54A982-D5D9-4C1B-91BD-21159588A87F}" srcOrd="1" destOrd="0" presId="urn:microsoft.com/office/officeart/2005/8/layout/radial1"/>
    <dgm:cxn modelId="{94E4C6EF-4E5E-4CB6-A837-8267DB33EBC4}" type="presOf" srcId="{5152F8A4-8A5A-4D5D-A057-782E9466775A}" destId="{A65D3305-CCB7-4005-9D03-C4AF8A87F831}" srcOrd="0" destOrd="0" presId="urn:microsoft.com/office/officeart/2005/8/layout/radial1"/>
    <dgm:cxn modelId="{98077EF0-72E2-478C-A760-36ECEBDD52E4}" type="presOf" srcId="{1B937A58-C6AB-40AB-A08C-C65E57084BC6}" destId="{B768C5AC-1B9D-4FE6-8C57-71FFBCAABF0A}" srcOrd="0" destOrd="0" presId="urn:microsoft.com/office/officeart/2005/8/layout/radial1"/>
    <dgm:cxn modelId="{92A3C267-59D6-407C-A1EB-4FCB77626D52}" type="presOf" srcId="{1C1D5FC0-71D2-4FF8-9103-D4333B25392B}" destId="{4AAA9FE0-6ED0-4A04-95FD-04287C8A3779}" srcOrd="0" destOrd="0" presId="urn:microsoft.com/office/officeart/2005/8/layout/radial1"/>
    <dgm:cxn modelId="{8B097550-B892-4A6C-BAC3-EFC73F7357A4}" type="presOf" srcId="{93614C89-BBE5-4FE8-AD7B-40B5D06B4AA5}" destId="{88E8AED4-08D5-450A-B0DE-7BAE7E448DF9}" srcOrd="0" destOrd="0" presId="urn:microsoft.com/office/officeart/2005/8/layout/radial1"/>
    <dgm:cxn modelId="{DE95ECFF-0F3D-46F9-9C9B-A41869099C5D}" type="presOf" srcId="{E45D6C27-A3FA-4F6F-96A5-145D6C01547A}" destId="{3C4AC951-F949-4B9A-9E89-58A578439123}" srcOrd="0" destOrd="0" presId="urn:microsoft.com/office/officeart/2005/8/layout/radial1"/>
    <dgm:cxn modelId="{BA6E8DC3-79EC-41E4-963E-18F9B3FE2418}" srcId="{1B937A58-C6AB-40AB-A08C-C65E57084BC6}" destId="{93614C89-BBE5-4FE8-AD7B-40B5D06B4AA5}" srcOrd="0" destOrd="0" parTransId="{8627BB22-DA27-4258-9255-1713B7D2C85E}" sibTransId="{7D2F5174-F9A6-4D51-B5B9-0B5B3EA34561}"/>
    <dgm:cxn modelId="{8C7C5483-3A5C-40FB-B7CB-81C79819B729}" srcId="{1B937A58-C6AB-40AB-A08C-C65E57084BC6}" destId="{97FD9A5B-E380-4E66-8693-793AFB7E0C8C}" srcOrd="1" destOrd="0" parTransId="{5152F8A4-8A5A-4D5D-A057-782E9466775A}" sibTransId="{E93A4D6D-357B-45A8-88DB-8FEEB2862849}"/>
    <dgm:cxn modelId="{04E1CB7E-AE74-4857-A220-1FF709C9E004}" srcId="{1C1D5FC0-71D2-4FF8-9103-D4333B25392B}" destId="{1B937A58-C6AB-40AB-A08C-C65E57084BC6}" srcOrd="0" destOrd="0" parTransId="{A0A2EEA4-9002-4B07-A68D-3CD20D87041E}" sibTransId="{C00083C1-3451-41F1-AF48-F1FF56495B71}"/>
    <dgm:cxn modelId="{3477B7CF-D608-420A-9BF9-3486FBEAEE70}" type="presOf" srcId="{97FD9A5B-E380-4E66-8693-793AFB7E0C8C}" destId="{B75404E4-2A44-4E3C-A693-6E8A816D4258}" srcOrd="0" destOrd="0" presId="urn:microsoft.com/office/officeart/2005/8/layout/radial1"/>
    <dgm:cxn modelId="{E8E4D777-CCAE-4B06-805B-B5564150DB67}" type="presOf" srcId="{E45D6C27-A3FA-4F6F-96A5-145D6C01547A}" destId="{2110C4BD-3833-49B7-B4FC-77668C8E39B3}" srcOrd="1" destOrd="0" presId="urn:microsoft.com/office/officeart/2005/8/layout/radial1"/>
    <dgm:cxn modelId="{13CA2AC2-51CF-445C-AEF7-1D829C839ABE}" type="presOf" srcId="{5152F8A4-8A5A-4D5D-A057-782E9466775A}" destId="{19D90994-7C41-4818-A4CC-56554D90535E}" srcOrd="1" destOrd="0" presId="urn:microsoft.com/office/officeart/2005/8/layout/radial1"/>
    <dgm:cxn modelId="{34C2A862-C057-4D60-BB17-E785A7EA94A5}" srcId="{1B937A58-C6AB-40AB-A08C-C65E57084BC6}" destId="{6A089A55-438B-4992-AD2B-74B201546877}" srcOrd="2" destOrd="0" parTransId="{E45D6C27-A3FA-4F6F-96A5-145D6C01547A}" sibTransId="{E80939D5-E446-4AD5-A441-58B532EB33C1}"/>
    <dgm:cxn modelId="{B6457F70-4953-4C78-9DBA-6C99F8158F24}" type="presParOf" srcId="{4AAA9FE0-6ED0-4A04-95FD-04287C8A3779}" destId="{B768C5AC-1B9D-4FE6-8C57-71FFBCAABF0A}" srcOrd="0" destOrd="0" presId="urn:microsoft.com/office/officeart/2005/8/layout/radial1"/>
    <dgm:cxn modelId="{FA30CB88-333D-44C9-A637-D70FE27507AD}" type="presParOf" srcId="{4AAA9FE0-6ED0-4A04-95FD-04287C8A3779}" destId="{60674AB6-F0D5-4518-BAC8-192CF7A3199B}" srcOrd="1" destOrd="0" presId="urn:microsoft.com/office/officeart/2005/8/layout/radial1"/>
    <dgm:cxn modelId="{914B913F-46A1-4E0A-B3AC-126A3DDE30D5}" type="presParOf" srcId="{60674AB6-F0D5-4518-BAC8-192CF7A3199B}" destId="{BF54A982-D5D9-4C1B-91BD-21159588A87F}" srcOrd="0" destOrd="0" presId="urn:microsoft.com/office/officeart/2005/8/layout/radial1"/>
    <dgm:cxn modelId="{B304E3ED-80E1-4AC4-9D58-A9C8C800FFBE}" type="presParOf" srcId="{4AAA9FE0-6ED0-4A04-95FD-04287C8A3779}" destId="{88E8AED4-08D5-450A-B0DE-7BAE7E448DF9}" srcOrd="2" destOrd="0" presId="urn:microsoft.com/office/officeart/2005/8/layout/radial1"/>
    <dgm:cxn modelId="{982578B8-0FC3-46CC-BAC0-DE88A9FE3985}" type="presParOf" srcId="{4AAA9FE0-6ED0-4A04-95FD-04287C8A3779}" destId="{A65D3305-CCB7-4005-9D03-C4AF8A87F831}" srcOrd="3" destOrd="0" presId="urn:microsoft.com/office/officeart/2005/8/layout/radial1"/>
    <dgm:cxn modelId="{F2FF623B-5C89-486A-A38A-5E88DD9124AD}" type="presParOf" srcId="{A65D3305-CCB7-4005-9D03-C4AF8A87F831}" destId="{19D90994-7C41-4818-A4CC-56554D90535E}" srcOrd="0" destOrd="0" presId="urn:microsoft.com/office/officeart/2005/8/layout/radial1"/>
    <dgm:cxn modelId="{2B5A420A-3BE1-47A6-8972-285DB8D1B65E}" type="presParOf" srcId="{4AAA9FE0-6ED0-4A04-95FD-04287C8A3779}" destId="{B75404E4-2A44-4E3C-A693-6E8A816D4258}" srcOrd="4" destOrd="0" presId="urn:microsoft.com/office/officeart/2005/8/layout/radial1"/>
    <dgm:cxn modelId="{9D17A822-184F-4470-BFD2-BFA13D3F204F}" type="presParOf" srcId="{4AAA9FE0-6ED0-4A04-95FD-04287C8A3779}" destId="{3C4AC951-F949-4B9A-9E89-58A578439123}" srcOrd="5" destOrd="0" presId="urn:microsoft.com/office/officeart/2005/8/layout/radial1"/>
    <dgm:cxn modelId="{A5AD675C-801B-4E1F-BF57-5C5886C50728}" type="presParOf" srcId="{3C4AC951-F949-4B9A-9E89-58A578439123}" destId="{2110C4BD-3833-49B7-B4FC-77668C8E39B3}" srcOrd="0" destOrd="0" presId="urn:microsoft.com/office/officeart/2005/8/layout/radial1"/>
    <dgm:cxn modelId="{623B9997-C27E-4C2F-AA40-73E1A33D4336}" type="presParOf" srcId="{4AAA9FE0-6ED0-4A04-95FD-04287C8A3779}" destId="{5AE4F71A-6163-4744-85AE-13CA8D10EF39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8C5AC-1B9D-4FE6-8C57-71FFBCAABF0A}">
      <dsp:nvSpPr>
        <dsp:cNvPr id="0" name=""/>
        <dsp:cNvSpPr/>
      </dsp:nvSpPr>
      <dsp:spPr>
        <a:xfrm>
          <a:off x="1913336" y="2679337"/>
          <a:ext cx="1677189" cy="16771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Operators</a:t>
          </a:r>
        </a:p>
      </dsp:txBody>
      <dsp:txXfrm>
        <a:off x="2158955" y="2924956"/>
        <a:ext cx="1185951" cy="1185951"/>
      </dsp:txXfrm>
    </dsp:sp>
    <dsp:sp modelId="{60674AB6-F0D5-4518-BAC8-192CF7A3199B}">
      <dsp:nvSpPr>
        <dsp:cNvPr id="0" name=""/>
        <dsp:cNvSpPr/>
      </dsp:nvSpPr>
      <dsp:spPr>
        <a:xfrm rot="16200000">
          <a:off x="2498261" y="2398242"/>
          <a:ext cx="507339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507339" y="274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739248" y="2412984"/>
        <a:ext cx="25366" cy="25366"/>
      </dsp:txXfrm>
    </dsp:sp>
    <dsp:sp modelId="{88E8AED4-08D5-450A-B0DE-7BAE7E448DF9}">
      <dsp:nvSpPr>
        <dsp:cNvPr id="0" name=""/>
        <dsp:cNvSpPr/>
      </dsp:nvSpPr>
      <dsp:spPr>
        <a:xfrm>
          <a:off x="1913336" y="494808"/>
          <a:ext cx="1677189" cy="16771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sz="2000" b="0" i="0" u="none" strike="noStrike" kern="1200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Logical / 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sz="2000" b="0" i="0" u="none" strike="noStrike" kern="1200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Relation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Char char="•"/>
            <a:tabLst/>
          </a:pPr>
          <a:r>
            <a:rPr kumimoji="1" lang="en-US" altLang="zh-TW" sz="2000" b="0" i="0" u="none" strike="noStrike" kern="1200" cap="none" normalizeH="0" baseline="0" smtClean="0">
              <a:ln/>
              <a:effectLst/>
              <a:latin typeface="Times New Roman" pitchFamily="18" charset="0"/>
              <a:ea typeface="新細明體" pitchFamily="18" charset="-120"/>
            </a:rPr>
            <a:t>E.g and/or </a:t>
          </a:r>
          <a:endParaRPr kumimoji="1" lang="en-US" sz="2000" b="0" i="0" u="none" strike="noStrike" kern="1200" cap="none" normalizeH="0" baseline="0" smtClean="0">
            <a:ln/>
            <a:effectLst/>
            <a:latin typeface="Times New Roman" pitchFamily="18" charset="0"/>
            <a:ea typeface="新細明體" pitchFamily="18" charset="-120"/>
          </a:endParaRPr>
        </a:p>
      </dsp:txBody>
      <dsp:txXfrm>
        <a:off x="2158955" y="740427"/>
        <a:ext cx="1185951" cy="1185951"/>
      </dsp:txXfrm>
    </dsp:sp>
    <dsp:sp modelId="{A65D3305-CCB7-4005-9D03-C4AF8A87F831}">
      <dsp:nvSpPr>
        <dsp:cNvPr id="0" name=""/>
        <dsp:cNvSpPr/>
      </dsp:nvSpPr>
      <dsp:spPr>
        <a:xfrm rot="1800000">
          <a:off x="3444190" y="4036638"/>
          <a:ext cx="507339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507339" y="274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685176" y="4051380"/>
        <a:ext cx="25366" cy="25366"/>
      </dsp:txXfrm>
    </dsp:sp>
    <dsp:sp modelId="{B75404E4-2A44-4E3C-A693-6E8A816D4258}">
      <dsp:nvSpPr>
        <dsp:cNvPr id="0" name=""/>
        <dsp:cNvSpPr/>
      </dsp:nvSpPr>
      <dsp:spPr>
        <a:xfrm>
          <a:off x="3805194" y="3771601"/>
          <a:ext cx="1677189" cy="16771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Shift,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e.g.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SLR</a:t>
          </a:r>
          <a:endParaRPr kumimoji="0" lang="en-US" sz="2000" b="0" i="0" u="none" strike="noStrike" kern="1200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4050813" y="4017220"/>
        <a:ext cx="1185951" cy="1185951"/>
      </dsp:txXfrm>
    </dsp:sp>
    <dsp:sp modelId="{3C4AC951-F949-4B9A-9E89-58A578439123}">
      <dsp:nvSpPr>
        <dsp:cNvPr id="0" name=""/>
        <dsp:cNvSpPr/>
      </dsp:nvSpPr>
      <dsp:spPr>
        <a:xfrm rot="9000000">
          <a:off x="1552333" y="4036638"/>
          <a:ext cx="507339" cy="54851"/>
        </a:xfrm>
        <a:custGeom>
          <a:avLst/>
          <a:gdLst/>
          <a:ahLst/>
          <a:cxnLst/>
          <a:rect l="0" t="0" r="0" b="0"/>
          <a:pathLst>
            <a:path>
              <a:moveTo>
                <a:pt x="0" y="27425"/>
              </a:moveTo>
              <a:lnTo>
                <a:pt x="507339" y="27425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793319" y="4051380"/>
        <a:ext cx="25366" cy="25366"/>
      </dsp:txXfrm>
    </dsp:sp>
    <dsp:sp modelId="{5AE4F71A-6163-4744-85AE-13CA8D10EF39}">
      <dsp:nvSpPr>
        <dsp:cNvPr id="0" name=""/>
        <dsp:cNvSpPr/>
      </dsp:nvSpPr>
      <dsp:spPr>
        <a:xfrm>
          <a:off x="21479" y="3771601"/>
          <a:ext cx="1677189" cy="167718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hade val="86000"/>
                <a:satMod val="14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Basic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+,-,&amp;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zh-TW" sz="2000" b="0" i="0" u="none" strike="noStrike" kern="1200" cap="none" normalizeH="0" baseline="0" smtClean="0">
              <a:ln/>
              <a:effectLst/>
              <a:latin typeface="Arial" pitchFamily="34" charset="0"/>
              <a:ea typeface="新細明體" pitchFamily="18" charset="-120"/>
            </a:rPr>
            <a:t>Abs,**</a:t>
          </a:r>
          <a:endParaRPr kumimoji="0" lang="en-US" sz="2000" b="0" i="0" u="none" strike="noStrike" kern="1200" cap="none" normalizeH="0" baseline="0" smtClean="0">
            <a:ln/>
            <a:effectLst/>
            <a:latin typeface="Arial" pitchFamily="34" charset="0"/>
            <a:ea typeface="新細明體" pitchFamily="18" charset="-120"/>
          </a:endParaRPr>
        </a:p>
      </dsp:txBody>
      <dsp:txXfrm>
        <a:off x="267098" y="4017220"/>
        <a:ext cx="1185951" cy="1185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3" tIns="47566" rIns="95133" bIns="47566" numCol="1" anchor="t" anchorCtr="0" compatLnSpc="1">
            <a:prstTxWarp prst="textNoShape">
              <a:avLst/>
            </a:prstTxWarp>
          </a:bodyPr>
          <a:lstStyle>
            <a:lvl1pPr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3" tIns="47566" rIns="95133" bIns="47566" numCol="1" anchor="t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22588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3" tIns="47566" rIns="95133" bIns="47566" numCol="1" anchor="b" anchorCtr="0" compatLnSpc="1">
            <a:prstTxWarp prst="textNoShape">
              <a:avLst/>
            </a:prstTxWarp>
          </a:bodyPr>
          <a:lstStyle>
            <a:lvl1pPr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10700"/>
            <a:ext cx="2922587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33" tIns="47566" rIns="95133" bIns="47566" numCol="1" anchor="b" anchorCtr="0" compatLnSpc="1">
            <a:prstTxWarp prst="textNoShape">
              <a:avLst/>
            </a:prstTxWarp>
          </a:bodyPr>
          <a:lstStyle>
            <a:lvl1pPr algn="r"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E0713906-20CD-442C-9A75-1AD8EDF9BCD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9382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00013"/>
            <a:ext cx="6889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33" tIns="47566" rIns="95133" bIns="47566" numCol="1" anchor="ctr" anchorCtr="0" compatLnSpc="1">
            <a:prstTxWarp prst="textNoShape">
              <a:avLst/>
            </a:prstTxWarp>
            <a:spAutoFit/>
          </a:bodyPr>
          <a:lstStyle>
            <a:lvl1pPr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78488" y="100013"/>
            <a:ext cx="1065212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33" tIns="47566" rIns="95133" bIns="47566" numCol="1" anchor="ctr" anchorCtr="0" compatLnSpc="1">
            <a:prstTxWarp prst="textNoShape">
              <a:avLst/>
            </a:prstTxWarp>
            <a:spAutoFit/>
          </a:bodyPr>
          <a:lstStyle>
            <a:lvl1pPr algn="r"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6008688"/>
            <a:ext cx="3771900" cy="184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33" tIns="47566" rIns="95133" bIns="47566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zh-TW" noProof="0" smtClean="0"/>
              <a:t>Click to edit Master text styles</a:t>
            </a:r>
          </a:p>
          <a:p>
            <a:pPr lvl="0"/>
            <a:r>
              <a:rPr lang="en-US" altLang="zh-TW" noProof="0" smtClean="0"/>
              <a:t>Second level</a:t>
            </a:r>
          </a:p>
          <a:p>
            <a:pPr lvl="0"/>
            <a:r>
              <a:rPr lang="en-US" altLang="zh-TW" noProof="0" smtClean="0"/>
              <a:t>Third level</a:t>
            </a:r>
          </a:p>
          <a:p>
            <a:pPr lvl="0"/>
            <a:r>
              <a:rPr lang="en-US" altLang="zh-TW" noProof="0" smtClean="0"/>
              <a:t>Fourth level</a:t>
            </a:r>
          </a:p>
          <a:p>
            <a:pPr lvl="0"/>
            <a:r>
              <a:rPr lang="en-US" altLang="zh-TW" noProof="0" smtClean="0"/>
              <a:t>Fifth level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12313"/>
            <a:ext cx="6889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33" tIns="47566" rIns="95133" bIns="47566" numCol="1" anchor="b" anchorCtr="0" compatLnSpc="1">
            <a:prstTxWarp prst="textNoShape">
              <a:avLst/>
            </a:prstTxWarp>
            <a:spAutoFit/>
          </a:bodyPr>
          <a:lstStyle>
            <a:lvl1pPr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302375" y="9612313"/>
            <a:ext cx="44132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133" tIns="47566" rIns="95133" bIns="47566" numCol="1" anchor="b" anchorCtr="0" compatLnSpc="1">
            <a:prstTxWarp prst="textNoShape">
              <a:avLst/>
            </a:prstTxWarp>
            <a:spAutoFit/>
          </a:bodyPr>
          <a:lstStyle>
            <a:lvl1pPr algn="r" defTabSz="950913">
              <a:spcBef>
                <a:spcPct val="20000"/>
              </a:spcBef>
              <a:buFontTx/>
              <a:buChar char="•"/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BA826812-F9EE-404B-9A24-23BE4B6D16E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30979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>
              <a:spcBef>
                <a:spcPct val="20000"/>
              </a:spcBef>
            </a:pPr>
            <a:fld id="{326BEA32-AC3F-4B8F-93A7-A0332B54AFAC}" type="slidenum">
              <a:rPr kumimoji="0" lang="zh-TW" altLang="en-US" sz="1300" smtClean="0"/>
              <a:pPr>
                <a:spcBef>
                  <a:spcPct val="20000"/>
                </a:spcBef>
              </a:pPr>
              <a:t>5</a:t>
            </a:fld>
            <a:endParaRPr kumimoji="0" lang="en-US" altLang="zh-TW" sz="13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71850" y="2600325"/>
            <a:ext cx="0" cy="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6794500"/>
            <a:ext cx="1409700" cy="277813"/>
          </a:xfrm>
          <a:noFill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xfrm>
            <a:off x="900113" y="6008688"/>
            <a:ext cx="3771900" cy="280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/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/>
          <a:lstStyle>
            <a:lvl1pPr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>
              <a:spcBef>
                <a:spcPct val="0"/>
              </a:spcBef>
            </a:pPr>
            <a:fld id="{AA52ED76-44DD-41DB-9523-AC49DAFC1AF1}" type="slidenum">
              <a:rPr kumimoji="0" lang="zh-TW" altLang="en-US" sz="1300" smtClean="0">
                <a:latin typeface="Calibri" pitchFamily="34" charset="0"/>
              </a:rPr>
              <a:pPr>
                <a:spcBef>
                  <a:spcPct val="0"/>
                </a:spcBef>
              </a:pPr>
              <a:t>47</a:t>
            </a:fld>
            <a:endParaRPr kumimoji="0" lang="en-US" altLang="zh-TW" sz="130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1pPr>
            <a:lvl2pPr marL="742950" indent="-28575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2pPr>
            <a:lvl3pPr marL="11430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3pPr>
            <a:lvl4pPr marL="16002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4pPr>
            <a:lvl5pPr marL="2057400" indent="-228600" defTabSz="950913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5pPr>
            <a:lvl6pPr marL="25146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6pPr>
            <a:lvl7pPr marL="29718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7pPr>
            <a:lvl8pPr marL="34290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8pPr>
            <a:lvl9pPr marL="3886200" indent="-228600" defTabSz="9509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defRPr>
            </a:lvl9pPr>
          </a:lstStyle>
          <a:p>
            <a:pPr>
              <a:spcBef>
                <a:spcPct val="20000"/>
              </a:spcBef>
            </a:pPr>
            <a:fld id="{55CDF3A4-4354-41F8-AD04-09D1DF4DC0FE}" type="slidenum">
              <a:rPr kumimoji="0" lang="zh-TW" altLang="en-US" sz="1300" smtClean="0"/>
              <a:pPr>
                <a:spcBef>
                  <a:spcPct val="20000"/>
                </a:spcBef>
              </a:pPr>
              <a:t>51</a:t>
            </a:fld>
            <a:endParaRPr kumimoji="0" lang="en-US" altLang="zh-TW" sz="130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71850" y="2600325"/>
            <a:ext cx="0" cy="0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6794500"/>
            <a:ext cx="1409700" cy="277813"/>
          </a:xfrm>
          <a:noFill/>
        </p:spPr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00113" y="6793043"/>
            <a:ext cx="192189" cy="28072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410512" y="9609884"/>
            <a:ext cx="333188" cy="296116"/>
          </a:xfrm>
        </p:spPr>
        <p:txBody>
          <a:bodyPr/>
          <a:lstStyle/>
          <a:p>
            <a:pPr>
              <a:defRPr/>
            </a:pPr>
            <a:fld id="{965A8E24-BCA9-4B47-AAF8-3AE3EF81F420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063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3AD5C-43BD-4F8C-8C3B-53A911ECF4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AFD7B0-97B8-41F6-A550-03BF34C0F63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22B7-42E1-427C-878F-23A94C76918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0F1A2-8C74-4887-9D7C-E29D0A030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3049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2225" y="1827213"/>
            <a:ext cx="3581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2225" y="3960813"/>
            <a:ext cx="3581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64E86-C47A-4341-8742-E7B06C2BE0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337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370013" y="1827213"/>
            <a:ext cx="7313612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84D93-814F-4616-9FFC-40B7357481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60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B9867-D032-41EF-A5BE-373AB48C629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29DD8A-7F2D-4207-902F-B5138D6F15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B8E9A-7AAE-4EC5-9B30-1312E1D7E0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55769-0B0F-4899-878E-59441D7B79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1E77FC-ECC8-423A-91AA-EF87CB63B4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14274-9785-4C90-B63C-92FBFC2E31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C64449-97FD-4745-8DCB-27E3C00544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8D0CC3-D567-44CB-84DA-683944807B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F46155-CCCE-4950-96E1-F28BFA4241E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4" r:id="rId1"/>
    <p:sldLayoutId id="2147484195" r:id="rId2"/>
    <p:sldLayoutId id="2147484196" r:id="rId3"/>
    <p:sldLayoutId id="2147484197" r:id="rId4"/>
    <p:sldLayoutId id="2147484198" r:id="rId5"/>
    <p:sldLayoutId id="2147484199" r:id="rId6"/>
    <p:sldLayoutId id="2147484200" r:id="rId7"/>
    <p:sldLayoutId id="2147484201" r:id="rId8"/>
    <p:sldLayoutId id="2147484202" r:id="rId9"/>
    <p:sldLayoutId id="2147484203" r:id="rId10"/>
    <p:sldLayoutId id="2147484204" r:id="rId11"/>
    <p:sldLayoutId id="2147484205" r:id="rId12"/>
    <p:sldLayoutId id="2147484206" r:id="rId13"/>
    <p:sldLayoutId id="2147484207" r:id="rId1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numeric_std.vhd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VHDL 3</a:t>
            </a:r>
            <a:br>
              <a:rPr lang="en-US" altLang="zh-TW" dirty="0" smtClean="0"/>
            </a:br>
            <a:r>
              <a:rPr lang="en-US" altLang="zh-TW" dirty="0" smtClean="0"/>
              <a:t>Basic operators and </a:t>
            </a:r>
            <a:br>
              <a:rPr lang="en-US" altLang="zh-TW" dirty="0" smtClean="0"/>
            </a:br>
            <a:r>
              <a:rPr lang="en-US" altLang="zh-TW" dirty="0" smtClean="0"/>
              <a:t>Architecture  Body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Design descriptions &amp; Design constructions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altLang="zh-TW" dirty="0" smtClean="0"/>
              <a:t>examples are taken from foundation series examples</a:t>
            </a:r>
          </a:p>
        </p:txBody>
      </p:sp>
      <p:sp>
        <p:nvSpPr>
          <p:cNvPr id="9220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9221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46A0B5C9-39E0-460D-A488-3888EFD731CC}" type="slidenum">
              <a:rPr lang="en-US" altLang="en-US" smtClean="0">
                <a:solidFill>
                  <a:srgbClr val="FFFFFF"/>
                </a:solidFill>
              </a:rPr>
              <a:pPr/>
              <a:t>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Some basic operators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b="1" dirty="0" smtClean="0"/>
              <a:t>‘</a:t>
            </a:r>
            <a:r>
              <a:rPr lang="zh-TW" altLang="en-US" b="1" dirty="0" smtClean="0"/>
              <a:t>+’</a:t>
            </a:r>
            <a:r>
              <a:rPr lang="zh-TW" altLang="en-US" dirty="0" smtClean="0"/>
              <a:t> </a:t>
            </a:r>
            <a:r>
              <a:rPr lang="en-US" altLang="zh-TW" dirty="0" smtClean="0"/>
              <a:t>arithmetic add, for integer, float.</a:t>
            </a:r>
          </a:p>
          <a:p>
            <a:pPr eaLnBrk="1" hangingPunct="1"/>
            <a:r>
              <a:rPr lang="en-US" altLang="zh-TW" b="1" dirty="0" smtClean="0"/>
              <a:t>‘-’</a:t>
            </a:r>
            <a:r>
              <a:rPr lang="en-US" altLang="zh-TW" dirty="0" smtClean="0"/>
              <a:t> arithmetic subtract, for integer, float.</a:t>
            </a:r>
          </a:p>
          <a:p>
            <a:pPr eaLnBrk="1" hangingPunct="1"/>
            <a:r>
              <a:rPr lang="en-US" altLang="zh-TW" b="1" dirty="0" smtClean="0"/>
              <a:t>‘&amp;’</a:t>
            </a:r>
            <a:r>
              <a:rPr lang="en-US" altLang="zh-TW" dirty="0" smtClean="0"/>
              <a:t> concatenation: ‘0’ &amp; ‘1’ is “01”, Notice the use of “&amp;”.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74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867307E0-E6B7-4B01-95C1-982A857AC0D1}" type="slidenum">
              <a:rPr lang="en-US" altLang="en-US" smtClean="0">
                <a:solidFill>
                  <a:srgbClr val="FFFFFF"/>
                </a:solidFill>
              </a:rPr>
              <a:pPr/>
              <a:t>10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Some basic operators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3200" smtClean="0"/>
              <a:t>‘</a:t>
            </a:r>
            <a:r>
              <a:rPr lang="zh-TW" altLang="zh-TW" sz="3200" smtClean="0"/>
              <a:t>*</a:t>
            </a:r>
            <a:r>
              <a:rPr lang="en-US" altLang="zh-TW" sz="3200" smtClean="0"/>
              <a:t>’</a:t>
            </a:r>
            <a:r>
              <a:rPr lang="zh-TW" altLang="zh-TW" sz="3200" smtClean="0"/>
              <a:t> </a:t>
            </a:r>
            <a:r>
              <a:rPr lang="en-US" altLang="zh-TW" sz="3200" smtClean="0"/>
              <a:t>multiplication </a:t>
            </a:r>
          </a:p>
          <a:p>
            <a:pPr eaLnBrk="1" hangingPunct="1"/>
            <a:r>
              <a:rPr lang="en-US" altLang="zh-TW" sz="3200" smtClean="0"/>
              <a:t>‘/’ division</a:t>
            </a:r>
          </a:p>
          <a:p>
            <a:pPr eaLnBrk="1" hangingPunct="1"/>
            <a:r>
              <a:rPr lang="en-US" altLang="zh-TW" sz="3200" smtClean="0"/>
              <a:t>‘mod’ =modulus=</a:t>
            </a:r>
          </a:p>
          <a:p>
            <a:pPr lvl="1" eaLnBrk="1" hangingPunct="1"/>
            <a:r>
              <a:rPr lang="en-US" altLang="zh-TW" sz="3200" smtClean="0"/>
              <a:t>E.g. A mod B= A-(B*N) -- N is an integer</a:t>
            </a:r>
          </a:p>
          <a:p>
            <a:pPr eaLnBrk="1" hangingPunct="1"/>
            <a:r>
              <a:rPr lang="en-US" altLang="zh-TW" sz="3200" smtClean="0"/>
              <a:t>‘abs’ = absolute value</a:t>
            </a:r>
          </a:p>
          <a:p>
            <a:pPr eaLnBrk="1" hangingPunct="1"/>
            <a:r>
              <a:rPr lang="en-US" altLang="zh-TW" sz="3200" smtClean="0"/>
              <a:t>‘**’ = exponentiation</a:t>
            </a:r>
          </a:p>
          <a:p>
            <a:pPr lvl="1" eaLnBrk="1" hangingPunct="1"/>
            <a:endParaRPr lang="en-US" altLang="zh-TW" sz="3300" smtClean="0"/>
          </a:p>
          <a:p>
            <a:pPr eaLnBrk="1" hangingPunct="1"/>
            <a:endParaRPr lang="en-US" altLang="zh-TW" smtClean="0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84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B14FDA7C-DC32-4D29-BE97-775693B41826}" type="slidenum">
              <a:rPr lang="en-US" altLang="en-US" smtClean="0">
                <a:solidFill>
                  <a:srgbClr val="FFFFFF"/>
                </a:solidFill>
              </a:rPr>
              <a:pPr/>
              <a:t>11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Architecture body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Design methods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rgbClr val="92D050"/>
                </a:solidFill>
              </a:rPr>
              <a:t>W4 begins</a:t>
            </a:r>
          </a:p>
        </p:txBody>
      </p:sp>
      <p:sp>
        <p:nvSpPr>
          <p:cNvPr id="19460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9461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9FE044B7-517D-477E-9419-8D30C80AD99A}" type="slidenum">
              <a:rPr lang="en-US" altLang="en-US" smtClean="0">
                <a:solidFill>
                  <a:srgbClr val="FFFFFF"/>
                </a:solidFill>
              </a:rPr>
              <a:pPr/>
              <a:t>12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mtClean="0"/>
              <a:t>3 </a:t>
            </a:r>
            <a:r>
              <a:rPr lang="en-US" altLang="zh-TW" smtClean="0"/>
              <a:t>types of design description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FE8D9D15-3A70-4A8C-B945-1D2D83091BF7}" type="slidenum">
              <a:rPr lang="en-US" altLang="en-US" smtClean="0">
                <a:solidFill>
                  <a:srgbClr val="FFFFFF"/>
                </a:solidFill>
              </a:rPr>
              <a:pPr/>
              <a:t>13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20485" name="Group 4"/>
          <p:cNvGrpSpPr>
            <a:grpSpLocks noChangeAspect="1"/>
          </p:cNvGrpSpPr>
          <p:nvPr/>
        </p:nvGrpSpPr>
        <p:grpSpPr bwMode="auto">
          <a:xfrm>
            <a:off x="1295400" y="2438400"/>
            <a:ext cx="6573838" cy="3238500"/>
            <a:chOff x="809" y="1756"/>
            <a:chExt cx="4141" cy="2040"/>
          </a:xfrm>
        </p:grpSpPr>
        <p:sp>
          <p:nvSpPr>
            <p:cNvPr id="20486" name="AutoShape 5"/>
            <p:cNvSpPr>
              <a:spLocks noChangeAspect="1" noChangeArrowheads="1" noTextEdit="1"/>
            </p:cNvSpPr>
            <p:nvPr/>
          </p:nvSpPr>
          <p:spPr bwMode="auto">
            <a:xfrm>
              <a:off x="809" y="1756"/>
              <a:ext cx="4141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7" name="Line 6"/>
            <p:cNvSpPr>
              <a:spLocks noChangeShapeType="1"/>
            </p:cNvSpPr>
            <p:nvPr/>
          </p:nvSpPr>
          <p:spPr bwMode="auto">
            <a:xfrm>
              <a:off x="2876" y="238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8" name="Line 7"/>
            <p:cNvSpPr>
              <a:spLocks noChangeShapeType="1"/>
            </p:cNvSpPr>
            <p:nvPr/>
          </p:nvSpPr>
          <p:spPr bwMode="auto">
            <a:xfrm>
              <a:off x="1458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8"/>
            <p:cNvSpPr>
              <a:spLocks noChangeShapeType="1"/>
            </p:cNvSpPr>
            <p:nvPr/>
          </p:nvSpPr>
          <p:spPr bwMode="auto">
            <a:xfrm>
              <a:off x="2876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9"/>
            <p:cNvSpPr>
              <a:spLocks noChangeShapeType="1"/>
            </p:cNvSpPr>
            <p:nvPr/>
          </p:nvSpPr>
          <p:spPr bwMode="auto">
            <a:xfrm>
              <a:off x="4294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Line 10"/>
            <p:cNvSpPr>
              <a:spLocks noChangeShapeType="1"/>
            </p:cNvSpPr>
            <p:nvPr/>
          </p:nvSpPr>
          <p:spPr bwMode="auto">
            <a:xfrm>
              <a:off x="1458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11"/>
            <p:cNvSpPr>
              <a:spLocks noChangeShapeType="1"/>
            </p:cNvSpPr>
            <p:nvPr/>
          </p:nvSpPr>
          <p:spPr bwMode="auto">
            <a:xfrm>
              <a:off x="2876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Rectangle 12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4" name="Rectangle 13"/>
            <p:cNvSpPr>
              <a:spLocks noChangeArrowheads="1"/>
            </p:cNvSpPr>
            <p:nvPr/>
          </p:nvSpPr>
          <p:spPr bwMode="auto">
            <a:xfrm>
              <a:off x="935" y="2767"/>
              <a:ext cx="11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1. Structural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0495" name="Rectangle 14"/>
            <p:cNvSpPr>
              <a:spLocks noChangeArrowheads="1"/>
            </p:cNvSpPr>
            <p:nvPr/>
          </p:nvSpPr>
          <p:spPr bwMode="auto">
            <a:xfrm>
              <a:off x="880" y="3005"/>
              <a:ext cx="123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port map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20496" name="Rectangle 15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7" name="Rectangle 16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98" name="Rectangle 17"/>
            <p:cNvSpPr>
              <a:spLocks noChangeArrowheads="1"/>
            </p:cNvSpPr>
            <p:nvPr/>
          </p:nvSpPr>
          <p:spPr bwMode="auto">
            <a:xfrm>
              <a:off x="2348" y="2767"/>
              <a:ext cx="1145" cy="2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2. Data Flow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0499" name="Rectangle 18"/>
            <p:cNvSpPr>
              <a:spLocks noChangeArrowheads="1"/>
            </p:cNvSpPr>
            <p:nvPr/>
          </p:nvSpPr>
          <p:spPr bwMode="auto">
            <a:xfrm>
              <a:off x="2196" y="3005"/>
              <a:ext cx="1437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concurrent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statements</a:t>
              </a:r>
              <a:endParaRPr lang="en-US" altLang="en-US" sz="2800" u="sng" dirty="0">
                <a:latin typeface="Times New Roman" pitchFamily="18" charset="0"/>
              </a:endParaRPr>
            </a:p>
          </p:txBody>
        </p:sp>
        <p:sp>
          <p:nvSpPr>
            <p:cNvPr id="20500" name="Rectangle 19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1" name="Rectangle 20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2" name="Rectangle 21"/>
            <p:cNvSpPr>
              <a:spLocks noChangeArrowheads="1"/>
            </p:cNvSpPr>
            <p:nvPr/>
          </p:nvSpPr>
          <p:spPr bwMode="auto">
            <a:xfrm>
              <a:off x="3737" y="2767"/>
              <a:ext cx="1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3. Behavioral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0503" name="Rectangle 22"/>
            <p:cNvSpPr>
              <a:spLocks noChangeArrowheads="1"/>
            </p:cNvSpPr>
            <p:nvPr/>
          </p:nvSpPr>
          <p:spPr bwMode="auto">
            <a:xfrm>
              <a:off x="3764" y="3005"/>
              <a:ext cx="114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(serial)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process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20504" name="Rectangle 23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5" name="Rectangle 24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06" name="Rectangle 25"/>
            <p:cNvSpPr>
              <a:spLocks noChangeArrowheads="1"/>
            </p:cNvSpPr>
            <p:nvPr/>
          </p:nvSpPr>
          <p:spPr bwMode="auto">
            <a:xfrm>
              <a:off x="2581" y="1847"/>
              <a:ext cx="66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Design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0507" name="Rectangle 26"/>
            <p:cNvSpPr>
              <a:spLocks noChangeArrowheads="1"/>
            </p:cNvSpPr>
            <p:nvPr/>
          </p:nvSpPr>
          <p:spPr bwMode="auto">
            <a:xfrm>
              <a:off x="2412" y="2084"/>
              <a:ext cx="99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description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0508" name="Rectangle 27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zh-TW" altLang="zh-TW" sz="3600" smtClean="0"/>
              <a:t>(1) </a:t>
            </a:r>
            <a:r>
              <a:rPr lang="en-US" altLang="zh-TW" sz="3600" smtClean="0"/>
              <a:t>Structural design description method</a:t>
            </a:r>
            <a:endParaRPr lang="zh-TW" altLang="en-US" sz="3600" smtClean="0"/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3A43CE2E-1C9E-4D2C-84A4-242D621A0B09}" type="slidenum">
              <a:rPr lang="en-US" altLang="en-US" smtClean="0">
                <a:solidFill>
                  <a:srgbClr val="FFFFFF"/>
                </a:solidFill>
              </a:rPr>
              <a:pPr/>
              <a:t>14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21509" name="Group 4"/>
          <p:cNvGrpSpPr>
            <a:grpSpLocks noChangeAspect="1"/>
          </p:cNvGrpSpPr>
          <p:nvPr/>
        </p:nvGrpSpPr>
        <p:grpSpPr bwMode="auto">
          <a:xfrm>
            <a:off x="1295400" y="2438400"/>
            <a:ext cx="6573838" cy="3238500"/>
            <a:chOff x="809" y="1756"/>
            <a:chExt cx="4141" cy="2040"/>
          </a:xfrm>
        </p:grpSpPr>
        <p:sp>
          <p:nvSpPr>
            <p:cNvPr id="21511" name="AutoShape 5"/>
            <p:cNvSpPr>
              <a:spLocks noChangeAspect="1" noChangeArrowheads="1" noTextEdit="1"/>
            </p:cNvSpPr>
            <p:nvPr/>
          </p:nvSpPr>
          <p:spPr bwMode="auto">
            <a:xfrm>
              <a:off x="809" y="1756"/>
              <a:ext cx="4141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2" name="Line 6"/>
            <p:cNvSpPr>
              <a:spLocks noChangeShapeType="1"/>
            </p:cNvSpPr>
            <p:nvPr/>
          </p:nvSpPr>
          <p:spPr bwMode="auto">
            <a:xfrm>
              <a:off x="2876" y="238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3" name="Line 7"/>
            <p:cNvSpPr>
              <a:spLocks noChangeShapeType="1"/>
            </p:cNvSpPr>
            <p:nvPr/>
          </p:nvSpPr>
          <p:spPr bwMode="auto">
            <a:xfrm>
              <a:off x="1458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4" name="Line 8"/>
            <p:cNvSpPr>
              <a:spLocks noChangeShapeType="1"/>
            </p:cNvSpPr>
            <p:nvPr/>
          </p:nvSpPr>
          <p:spPr bwMode="auto">
            <a:xfrm>
              <a:off x="2876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5" name="Line 9"/>
            <p:cNvSpPr>
              <a:spLocks noChangeShapeType="1"/>
            </p:cNvSpPr>
            <p:nvPr/>
          </p:nvSpPr>
          <p:spPr bwMode="auto">
            <a:xfrm>
              <a:off x="4294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6" name="Line 10"/>
            <p:cNvSpPr>
              <a:spLocks noChangeShapeType="1"/>
            </p:cNvSpPr>
            <p:nvPr/>
          </p:nvSpPr>
          <p:spPr bwMode="auto">
            <a:xfrm>
              <a:off x="1458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7" name="Line 11"/>
            <p:cNvSpPr>
              <a:spLocks noChangeShapeType="1"/>
            </p:cNvSpPr>
            <p:nvPr/>
          </p:nvSpPr>
          <p:spPr bwMode="auto">
            <a:xfrm>
              <a:off x="2876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18" name="Rectangle 12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19" name="Rectangle 13"/>
            <p:cNvSpPr>
              <a:spLocks noChangeArrowheads="1"/>
            </p:cNvSpPr>
            <p:nvPr/>
          </p:nvSpPr>
          <p:spPr bwMode="auto">
            <a:xfrm>
              <a:off x="935" y="2767"/>
              <a:ext cx="11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1. Structural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1520" name="Rectangle 14"/>
            <p:cNvSpPr>
              <a:spLocks noChangeArrowheads="1"/>
            </p:cNvSpPr>
            <p:nvPr/>
          </p:nvSpPr>
          <p:spPr bwMode="auto">
            <a:xfrm>
              <a:off x="880" y="3005"/>
              <a:ext cx="123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port map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21521" name="Rectangle 15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22" name="Rectangle 16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23" name="Rectangle 17"/>
            <p:cNvSpPr>
              <a:spLocks noChangeArrowheads="1"/>
            </p:cNvSpPr>
            <p:nvPr/>
          </p:nvSpPr>
          <p:spPr bwMode="auto">
            <a:xfrm>
              <a:off x="2348" y="2767"/>
              <a:ext cx="1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2. Data Flow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1524" name="Rectangle 18"/>
            <p:cNvSpPr>
              <a:spLocks noChangeArrowheads="1"/>
            </p:cNvSpPr>
            <p:nvPr/>
          </p:nvSpPr>
          <p:spPr bwMode="auto">
            <a:xfrm>
              <a:off x="2196" y="3005"/>
              <a:ext cx="1437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concurrent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statements</a:t>
              </a:r>
              <a:endParaRPr lang="en-US" altLang="en-US" sz="2800" u="sng" dirty="0">
                <a:latin typeface="Times New Roman" pitchFamily="18" charset="0"/>
              </a:endParaRPr>
            </a:p>
          </p:txBody>
        </p:sp>
        <p:sp>
          <p:nvSpPr>
            <p:cNvPr id="21525" name="Rectangle 19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26" name="Rectangle 20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27" name="Rectangle 21"/>
            <p:cNvSpPr>
              <a:spLocks noChangeArrowheads="1"/>
            </p:cNvSpPr>
            <p:nvPr/>
          </p:nvSpPr>
          <p:spPr bwMode="auto">
            <a:xfrm>
              <a:off x="3737" y="2767"/>
              <a:ext cx="1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3. Behavioral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1528" name="Rectangle 22"/>
            <p:cNvSpPr>
              <a:spLocks noChangeArrowheads="1"/>
            </p:cNvSpPr>
            <p:nvPr/>
          </p:nvSpPr>
          <p:spPr bwMode="auto">
            <a:xfrm>
              <a:off x="3764" y="3005"/>
              <a:ext cx="114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(serial)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process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21529" name="Rectangle 23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0" name="Rectangle 24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31" name="Rectangle 25"/>
            <p:cNvSpPr>
              <a:spLocks noChangeArrowheads="1"/>
            </p:cNvSpPr>
            <p:nvPr/>
          </p:nvSpPr>
          <p:spPr bwMode="auto">
            <a:xfrm>
              <a:off x="2581" y="1847"/>
              <a:ext cx="66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Design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1532" name="Rectangle 26"/>
            <p:cNvSpPr>
              <a:spLocks noChangeArrowheads="1"/>
            </p:cNvSpPr>
            <p:nvPr/>
          </p:nvSpPr>
          <p:spPr bwMode="auto">
            <a:xfrm>
              <a:off x="2412" y="2084"/>
              <a:ext cx="99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description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21533" name="Rectangle 27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21510" name="Picture 29" descr="C:\Users\khwong.PC91075\AppData\Local\Microsoft\Windows\Temporary Internet Files\Content.IE5\ZYQQ0JHW\tick-button-imag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188" y="5410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Structural :Like a circuit but describe it by text.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368425" y="1828800"/>
            <a:ext cx="7310438" cy="4113213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zh-TW" altLang="zh-TW" smtClean="0"/>
              <a:t> </a:t>
            </a:r>
          </a:p>
        </p:txBody>
      </p:sp>
      <p:sp>
        <p:nvSpPr>
          <p:cNvPr id="225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25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C49C0714-7715-417F-BB5F-7AEA35EFA44F}" type="slidenum">
              <a:rPr lang="en-US" altLang="en-US" smtClean="0">
                <a:solidFill>
                  <a:srgbClr val="FFFFFF"/>
                </a:solidFill>
              </a:rPr>
              <a:pPr/>
              <a:t>15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2534" name="Rectangle 27"/>
          <p:cNvSpPr>
            <a:spLocks noChangeArrowheads="1"/>
          </p:cNvSpPr>
          <p:nvPr/>
        </p:nvSpPr>
        <p:spPr bwMode="auto">
          <a:xfrm>
            <a:off x="3276600" y="2209800"/>
            <a:ext cx="31242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Wirefram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35" name="Line 28"/>
          <p:cNvSpPr>
            <a:spLocks noChangeShapeType="1"/>
          </p:cNvSpPr>
          <p:nvPr/>
        </p:nvSpPr>
        <p:spPr bwMode="auto">
          <a:xfrm flipH="1">
            <a:off x="32766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36" name="Line 29"/>
          <p:cNvSpPr>
            <a:spLocks noChangeShapeType="1"/>
          </p:cNvSpPr>
          <p:nvPr/>
        </p:nvSpPr>
        <p:spPr bwMode="auto">
          <a:xfrm flipH="1">
            <a:off x="37338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37" name="Line 30"/>
          <p:cNvSpPr>
            <a:spLocks noChangeShapeType="1"/>
          </p:cNvSpPr>
          <p:nvPr/>
        </p:nvSpPr>
        <p:spPr bwMode="auto">
          <a:xfrm flipH="1">
            <a:off x="41910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38" name="Line 31"/>
          <p:cNvSpPr>
            <a:spLocks noChangeShapeType="1"/>
          </p:cNvSpPr>
          <p:nvPr/>
        </p:nvSpPr>
        <p:spPr bwMode="auto">
          <a:xfrm flipH="1">
            <a:off x="45720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39" name="Line 32"/>
          <p:cNvSpPr>
            <a:spLocks noChangeShapeType="1"/>
          </p:cNvSpPr>
          <p:nvPr/>
        </p:nvSpPr>
        <p:spPr bwMode="auto">
          <a:xfrm flipH="1">
            <a:off x="51054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0" name="Line 33"/>
          <p:cNvSpPr>
            <a:spLocks noChangeShapeType="1"/>
          </p:cNvSpPr>
          <p:nvPr/>
        </p:nvSpPr>
        <p:spPr bwMode="auto">
          <a:xfrm flipH="1">
            <a:off x="54864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1" name="Line 34"/>
          <p:cNvSpPr>
            <a:spLocks noChangeShapeType="1"/>
          </p:cNvSpPr>
          <p:nvPr/>
        </p:nvSpPr>
        <p:spPr bwMode="auto">
          <a:xfrm flipH="1">
            <a:off x="5943600" y="3048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2" name="Line 35"/>
          <p:cNvSpPr>
            <a:spLocks noChangeShapeType="1"/>
          </p:cNvSpPr>
          <p:nvPr/>
        </p:nvSpPr>
        <p:spPr bwMode="auto">
          <a:xfrm flipH="1">
            <a:off x="32766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3" name="Line 36"/>
          <p:cNvSpPr>
            <a:spLocks noChangeShapeType="1"/>
          </p:cNvSpPr>
          <p:nvPr/>
        </p:nvSpPr>
        <p:spPr bwMode="auto">
          <a:xfrm flipH="1">
            <a:off x="37338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4" name="Line 37"/>
          <p:cNvSpPr>
            <a:spLocks noChangeShapeType="1"/>
          </p:cNvSpPr>
          <p:nvPr/>
        </p:nvSpPr>
        <p:spPr bwMode="auto">
          <a:xfrm flipH="1">
            <a:off x="41910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5" name="Line 38"/>
          <p:cNvSpPr>
            <a:spLocks noChangeShapeType="1"/>
          </p:cNvSpPr>
          <p:nvPr/>
        </p:nvSpPr>
        <p:spPr bwMode="auto">
          <a:xfrm flipH="1">
            <a:off x="45720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6" name="Line 39"/>
          <p:cNvSpPr>
            <a:spLocks noChangeShapeType="1"/>
          </p:cNvSpPr>
          <p:nvPr/>
        </p:nvSpPr>
        <p:spPr bwMode="auto">
          <a:xfrm flipH="1">
            <a:off x="51054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7" name="Line 40"/>
          <p:cNvSpPr>
            <a:spLocks noChangeShapeType="1"/>
          </p:cNvSpPr>
          <p:nvPr/>
        </p:nvSpPr>
        <p:spPr bwMode="auto">
          <a:xfrm flipH="1">
            <a:off x="54864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8" name="Line 41"/>
          <p:cNvSpPr>
            <a:spLocks noChangeShapeType="1"/>
          </p:cNvSpPr>
          <p:nvPr/>
        </p:nvSpPr>
        <p:spPr bwMode="auto">
          <a:xfrm flipH="1">
            <a:off x="5943600" y="22098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49" name="Text Box 43"/>
          <p:cNvSpPr txBox="1">
            <a:spLocks noChangeArrowheads="1"/>
          </p:cNvSpPr>
          <p:nvPr/>
        </p:nvSpPr>
        <p:spPr bwMode="auto">
          <a:xfrm>
            <a:off x="3770313" y="2438400"/>
            <a:ext cx="21875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Component A</a:t>
            </a:r>
          </a:p>
        </p:txBody>
      </p:sp>
      <p:sp>
        <p:nvSpPr>
          <p:cNvPr id="22550" name="Rectangle 44"/>
          <p:cNvSpPr>
            <a:spLocks noChangeArrowheads="1"/>
          </p:cNvSpPr>
          <p:nvPr/>
        </p:nvSpPr>
        <p:spPr bwMode="auto">
          <a:xfrm>
            <a:off x="1066800" y="4953000"/>
            <a:ext cx="31242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Wirefram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51" name="Line 45"/>
          <p:cNvSpPr>
            <a:spLocks noChangeShapeType="1"/>
          </p:cNvSpPr>
          <p:nvPr/>
        </p:nvSpPr>
        <p:spPr bwMode="auto">
          <a:xfrm flipH="1">
            <a:off x="10668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2" name="Line 46"/>
          <p:cNvSpPr>
            <a:spLocks noChangeShapeType="1"/>
          </p:cNvSpPr>
          <p:nvPr/>
        </p:nvSpPr>
        <p:spPr bwMode="auto">
          <a:xfrm flipH="1">
            <a:off x="15240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3" name="Line 47"/>
          <p:cNvSpPr>
            <a:spLocks noChangeShapeType="1"/>
          </p:cNvSpPr>
          <p:nvPr/>
        </p:nvSpPr>
        <p:spPr bwMode="auto">
          <a:xfrm flipH="1">
            <a:off x="19812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4" name="Line 48"/>
          <p:cNvSpPr>
            <a:spLocks noChangeShapeType="1"/>
          </p:cNvSpPr>
          <p:nvPr/>
        </p:nvSpPr>
        <p:spPr bwMode="auto">
          <a:xfrm flipH="1">
            <a:off x="23622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5" name="Line 49"/>
          <p:cNvSpPr>
            <a:spLocks noChangeShapeType="1"/>
          </p:cNvSpPr>
          <p:nvPr/>
        </p:nvSpPr>
        <p:spPr bwMode="auto">
          <a:xfrm flipH="1">
            <a:off x="28956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6" name="Line 50"/>
          <p:cNvSpPr>
            <a:spLocks noChangeShapeType="1"/>
          </p:cNvSpPr>
          <p:nvPr/>
        </p:nvSpPr>
        <p:spPr bwMode="auto">
          <a:xfrm flipH="1">
            <a:off x="32766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7" name="Line 51"/>
          <p:cNvSpPr>
            <a:spLocks noChangeShapeType="1"/>
          </p:cNvSpPr>
          <p:nvPr/>
        </p:nvSpPr>
        <p:spPr bwMode="auto">
          <a:xfrm flipH="1">
            <a:off x="37338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8" name="Line 52"/>
          <p:cNvSpPr>
            <a:spLocks noChangeShapeType="1"/>
          </p:cNvSpPr>
          <p:nvPr/>
        </p:nvSpPr>
        <p:spPr bwMode="auto">
          <a:xfrm flipH="1">
            <a:off x="10668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59" name="Line 53"/>
          <p:cNvSpPr>
            <a:spLocks noChangeShapeType="1"/>
          </p:cNvSpPr>
          <p:nvPr/>
        </p:nvSpPr>
        <p:spPr bwMode="auto">
          <a:xfrm flipH="1">
            <a:off x="15240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0" name="Line 54"/>
          <p:cNvSpPr>
            <a:spLocks noChangeShapeType="1"/>
          </p:cNvSpPr>
          <p:nvPr/>
        </p:nvSpPr>
        <p:spPr bwMode="auto">
          <a:xfrm flipH="1">
            <a:off x="19812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1" name="Line 55"/>
          <p:cNvSpPr>
            <a:spLocks noChangeShapeType="1"/>
          </p:cNvSpPr>
          <p:nvPr/>
        </p:nvSpPr>
        <p:spPr bwMode="auto">
          <a:xfrm flipH="1">
            <a:off x="23622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2" name="Line 56"/>
          <p:cNvSpPr>
            <a:spLocks noChangeShapeType="1"/>
          </p:cNvSpPr>
          <p:nvPr/>
        </p:nvSpPr>
        <p:spPr bwMode="auto">
          <a:xfrm flipH="1">
            <a:off x="28956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3" name="Line 57"/>
          <p:cNvSpPr>
            <a:spLocks noChangeShapeType="1"/>
          </p:cNvSpPr>
          <p:nvPr/>
        </p:nvSpPr>
        <p:spPr bwMode="auto">
          <a:xfrm flipH="1">
            <a:off x="32766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4" name="Line 58"/>
          <p:cNvSpPr>
            <a:spLocks noChangeShapeType="1"/>
          </p:cNvSpPr>
          <p:nvPr/>
        </p:nvSpPr>
        <p:spPr bwMode="auto">
          <a:xfrm flipH="1">
            <a:off x="37338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5" name="Text Box 59"/>
          <p:cNvSpPr txBox="1">
            <a:spLocks noChangeArrowheads="1"/>
          </p:cNvSpPr>
          <p:nvPr/>
        </p:nvSpPr>
        <p:spPr bwMode="auto">
          <a:xfrm>
            <a:off x="1571625" y="5181600"/>
            <a:ext cx="2166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Component B</a:t>
            </a:r>
          </a:p>
        </p:txBody>
      </p:sp>
      <p:sp>
        <p:nvSpPr>
          <p:cNvPr id="22566" name="Rectangle 60"/>
          <p:cNvSpPr>
            <a:spLocks noChangeArrowheads="1"/>
          </p:cNvSpPr>
          <p:nvPr/>
        </p:nvSpPr>
        <p:spPr bwMode="auto">
          <a:xfrm>
            <a:off x="5257800" y="4953000"/>
            <a:ext cx="3124200" cy="838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Wireframe">
            <a:bevelT w="13500" h="13500" prst="angle"/>
            <a:bevelB w="13500" h="13500" prst="angle"/>
            <a:extrusionClr>
              <a:schemeClr val="tx1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33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  <a:flatTx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2567" name="Line 61"/>
          <p:cNvSpPr>
            <a:spLocks noChangeShapeType="1"/>
          </p:cNvSpPr>
          <p:nvPr/>
        </p:nvSpPr>
        <p:spPr bwMode="auto">
          <a:xfrm flipH="1">
            <a:off x="52578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8" name="Line 62"/>
          <p:cNvSpPr>
            <a:spLocks noChangeShapeType="1"/>
          </p:cNvSpPr>
          <p:nvPr/>
        </p:nvSpPr>
        <p:spPr bwMode="auto">
          <a:xfrm flipH="1">
            <a:off x="57150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69" name="Line 63"/>
          <p:cNvSpPr>
            <a:spLocks noChangeShapeType="1"/>
          </p:cNvSpPr>
          <p:nvPr/>
        </p:nvSpPr>
        <p:spPr bwMode="auto">
          <a:xfrm flipH="1">
            <a:off x="61722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0" name="Line 64"/>
          <p:cNvSpPr>
            <a:spLocks noChangeShapeType="1"/>
          </p:cNvSpPr>
          <p:nvPr/>
        </p:nvSpPr>
        <p:spPr bwMode="auto">
          <a:xfrm flipH="1">
            <a:off x="65532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1" name="Line 65"/>
          <p:cNvSpPr>
            <a:spLocks noChangeShapeType="1"/>
          </p:cNvSpPr>
          <p:nvPr/>
        </p:nvSpPr>
        <p:spPr bwMode="auto">
          <a:xfrm flipH="1">
            <a:off x="70866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2" name="Line 66"/>
          <p:cNvSpPr>
            <a:spLocks noChangeShapeType="1"/>
          </p:cNvSpPr>
          <p:nvPr/>
        </p:nvSpPr>
        <p:spPr bwMode="auto">
          <a:xfrm flipH="1">
            <a:off x="74676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3" name="Line 67"/>
          <p:cNvSpPr>
            <a:spLocks noChangeShapeType="1"/>
          </p:cNvSpPr>
          <p:nvPr/>
        </p:nvSpPr>
        <p:spPr bwMode="auto">
          <a:xfrm flipH="1">
            <a:off x="7924800" y="57912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4" name="Line 68"/>
          <p:cNvSpPr>
            <a:spLocks noChangeShapeType="1"/>
          </p:cNvSpPr>
          <p:nvPr/>
        </p:nvSpPr>
        <p:spPr bwMode="auto">
          <a:xfrm flipH="1">
            <a:off x="52578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5" name="Line 69"/>
          <p:cNvSpPr>
            <a:spLocks noChangeShapeType="1"/>
          </p:cNvSpPr>
          <p:nvPr/>
        </p:nvSpPr>
        <p:spPr bwMode="auto">
          <a:xfrm flipH="1">
            <a:off x="57150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6" name="Line 70"/>
          <p:cNvSpPr>
            <a:spLocks noChangeShapeType="1"/>
          </p:cNvSpPr>
          <p:nvPr/>
        </p:nvSpPr>
        <p:spPr bwMode="auto">
          <a:xfrm flipH="1">
            <a:off x="61722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7" name="Line 71"/>
          <p:cNvSpPr>
            <a:spLocks noChangeShapeType="1"/>
          </p:cNvSpPr>
          <p:nvPr/>
        </p:nvSpPr>
        <p:spPr bwMode="auto">
          <a:xfrm flipH="1">
            <a:off x="65532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8" name="Line 72"/>
          <p:cNvSpPr>
            <a:spLocks noChangeShapeType="1"/>
          </p:cNvSpPr>
          <p:nvPr/>
        </p:nvSpPr>
        <p:spPr bwMode="auto">
          <a:xfrm flipH="1">
            <a:off x="70866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79" name="Line 73"/>
          <p:cNvSpPr>
            <a:spLocks noChangeShapeType="1"/>
          </p:cNvSpPr>
          <p:nvPr/>
        </p:nvSpPr>
        <p:spPr bwMode="auto">
          <a:xfrm flipH="1">
            <a:off x="74676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80" name="Line 74"/>
          <p:cNvSpPr>
            <a:spLocks noChangeShapeType="1"/>
          </p:cNvSpPr>
          <p:nvPr/>
        </p:nvSpPr>
        <p:spPr bwMode="auto">
          <a:xfrm flipH="1">
            <a:off x="7924800" y="4953000"/>
            <a:ext cx="30480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25724" dir="18900000" algn="ctr" rotWithShape="0">
                    <a:srgbClr val="000099"/>
                  </a:outerShdw>
                </a:effectLst>
              </a14:hiddenEffects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US"/>
          </a:p>
        </p:txBody>
      </p:sp>
      <p:sp>
        <p:nvSpPr>
          <p:cNvPr id="22581" name="Text Box 75"/>
          <p:cNvSpPr txBox="1">
            <a:spLocks noChangeArrowheads="1"/>
          </p:cNvSpPr>
          <p:nvPr/>
        </p:nvSpPr>
        <p:spPr bwMode="auto">
          <a:xfrm>
            <a:off x="5762625" y="5181600"/>
            <a:ext cx="21669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Component C</a:t>
            </a:r>
          </a:p>
        </p:txBody>
      </p:sp>
      <p:sp>
        <p:nvSpPr>
          <p:cNvPr id="22582" name="AutoShape 76"/>
          <p:cNvSpPr>
            <a:spLocks noChangeArrowheads="1"/>
          </p:cNvSpPr>
          <p:nvPr/>
        </p:nvSpPr>
        <p:spPr bwMode="auto">
          <a:xfrm>
            <a:off x="3886200" y="3429000"/>
            <a:ext cx="1371600" cy="1295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2160 w 21600"/>
              <a:gd name="T13" fmla="*/ 12343 h 21600"/>
              <a:gd name="T14" fmla="*/ 19440 w 21600"/>
              <a:gd name="T15" fmla="*/ 1851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00" y="0"/>
                </a:moveTo>
                <a:lnTo>
                  <a:pt x="6480" y="6171"/>
                </a:lnTo>
                <a:lnTo>
                  <a:pt x="8640" y="6171"/>
                </a:lnTo>
                <a:lnTo>
                  <a:pt x="8640" y="12343"/>
                </a:lnTo>
                <a:lnTo>
                  <a:pt x="4320" y="12343"/>
                </a:lnTo>
                <a:lnTo>
                  <a:pt x="4320" y="9257"/>
                </a:lnTo>
                <a:lnTo>
                  <a:pt x="0" y="15429"/>
                </a:lnTo>
                <a:lnTo>
                  <a:pt x="4320" y="21600"/>
                </a:lnTo>
                <a:lnTo>
                  <a:pt x="4320" y="18514"/>
                </a:lnTo>
                <a:lnTo>
                  <a:pt x="17280" y="18514"/>
                </a:lnTo>
                <a:lnTo>
                  <a:pt x="17280" y="21600"/>
                </a:lnTo>
                <a:lnTo>
                  <a:pt x="21600" y="15429"/>
                </a:lnTo>
                <a:lnTo>
                  <a:pt x="17280" y="9257"/>
                </a:lnTo>
                <a:lnTo>
                  <a:pt x="17280" y="12343"/>
                </a:lnTo>
                <a:lnTo>
                  <a:pt x="12960" y="12343"/>
                </a:lnTo>
                <a:lnTo>
                  <a:pt x="12960" y="6171"/>
                </a:lnTo>
                <a:lnTo>
                  <a:pt x="15120" y="6171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2583" name="Text Box 77"/>
          <p:cNvSpPr txBox="1">
            <a:spLocks noChangeArrowheads="1"/>
          </p:cNvSpPr>
          <p:nvPr/>
        </p:nvSpPr>
        <p:spPr bwMode="auto">
          <a:xfrm>
            <a:off x="5486400" y="3581400"/>
            <a:ext cx="3352800" cy="103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Related by port map </a:t>
            </a:r>
          </a:p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in architecture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3200" smtClean="0"/>
              <a:t>Structural :Like a circuit but describe it by text.</a:t>
            </a:r>
            <a:endParaRPr lang="zh-TW" altLang="en-US" sz="32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Step1: Create entities</a:t>
            </a:r>
          </a:p>
          <a:p>
            <a:pPr eaLnBrk="1" hangingPunct="1"/>
            <a:r>
              <a:rPr lang="en-US" altLang="zh-TW" smtClean="0"/>
              <a:t>Step2: create components from entities</a:t>
            </a:r>
          </a:p>
          <a:p>
            <a:pPr eaLnBrk="1" hangingPunct="1"/>
            <a:r>
              <a:rPr lang="en-US" altLang="zh-TW" smtClean="0"/>
              <a:t>Step3: create “port map” to relate the components</a:t>
            </a:r>
          </a:p>
        </p:txBody>
      </p:sp>
      <p:sp>
        <p:nvSpPr>
          <p:cNvPr id="235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35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662EAEE3-C5F9-49E2-B147-F085F22DD15A}" type="slidenum">
              <a:rPr lang="en-US" altLang="en-US" smtClean="0">
                <a:solidFill>
                  <a:srgbClr val="FFFFFF"/>
                </a:solidFill>
              </a:rPr>
              <a:pPr/>
              <a:t>16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A working example</a:t>
            </a:r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343400" cy="56388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1400" dirty="0"/>
              <a:t>--</a:t>
            </a:r>
            <a:r>
              <a:rPr lang="en-US" sz="1400" dirty="0" err="1"/>
              <a:t>Demo_component.vhdl</a:t>
            </a:r>
            <a:r>
              <a:rPr lang="en-US" sz="1400" dirty="0"/>
              <a:t> (ok </a:t>
            </a:r>
            <a:r>
              <a:rPr lang="en-US" sz="1400" dirty="0" err="1" smtClean="0"/>
              <a:t>vivado</a:t>
            </a:r>
            <a:r>
              <a:rPr lang="en-US" sz="1400" dirty="0" smtClean="0"/>
              <a:t> 2014.4</a:t>
            </a:r>
            <a:r>
              <a:rPr lang="en-US" sz="1400" dirty="0"/>
              <a:t>)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library IEEE;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use IEEE.STD_LOGIC_1164.ALL;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-------------------------------------------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entity and2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port (</a:t>
            </a:r>
            <a:r>
              <a:rPr lang="en-US" sz="1400" dirty="0" err="1"/>
              <a:t>a,b</a:t>
            </a:r>
            <a:r>
              <a:rPr lang="en-US" sz="1400" dirty="0"/>
              <a:t>: in STD_LOGIC;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    c: out </a:t>
            </a:r>
            <a:r>
              <a:rPr lang="en-US" sz="1400" dirty="0" smtClean="0"/>
              <a:t>STD_LOGIC </a:t>
            </a:r>
            <a:r>
              <a:rPr lang="en-US" sz="1400" dirty="0"/>
              <a:t>); end;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architecture and2_arch of and2 is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begin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c &lt;= a and b;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end and2_arch;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--entity xnand2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-------------------------------------------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library IEEE;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use IEEE.STD_LOGIC_1164.ALL;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entity or2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port (</a:t>
            </a:r>
            <a:r>
              <a:rPr lang="en-US" sz="1400" dirty="0" err="1"/>
              <a:t>a,b</a:t>
            </a:r>
            <a:r>
              <a:rPr lang="en-US" sz="1400" dirty="0"/>
              <a:t>: in STD_LOGIC;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    c: out </a:t>
            </a:r>
            <a:r>
              <a:rPr lang="en-US" sz="1400" dirty="0" smtClean="0"/>
              <a:t>STD_LOGIC </a:t>
            </a:r>
            <a:r>
              <a:rPr lang="en-US" sz="1400" dirty="0"/>
              <a:t>); end;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architecture or2_arch of or2 is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begin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c &lt;= a or b;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end or2_arch</a:t>
            </a:r>
            <a:r>
              <a:rPr lang="en-US" sz="1400" dirty="0" smtClean="0"/>
              <a:t>;</a:t>
            </a:r>
            <a:endParaRPr lang="en-US" sz="1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114800" y="457200"/>
            <a:ext cx="5029200" cy="57912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arenR" startAt="23"/>
            </a:pPr>
            <a:r>
              <a:rPr lang="en-US" sz="1600" dirty="0" smtClean="0"/>
              <a:t>library </a:t>
            </a:r>
            <a:r>
              <a:rPr lang="en-US" sz="1600" dirty="0"/>
              <a:t>IEEE;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use IEEE.STD_LOGIC_1164.ALL;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entity test is 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 port ( in1: in STD_LOGIC; in2: in STD_LOGIC;--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     in3: in STD_LOGIC;  out1: out STD_LOGIC--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 ); end test;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architecture </a:t>
            </a:r>
            <a:r>
              <a:rPr lang="en-US" sz="1600" dirty="0" err="1"/>
              <a:t>test_arch</a:t>
            </a:r>
            <a:r>
              <a:rPr lang="en-US" sz="1600" dirty="0"/>
              <a:t> of test is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component and2 --create components--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port (</a:t>
            </a:r>
            <a:r>
              <a:rPr lang="en-US" sz="1600" dirty="0" err="1"/>
              <a:t>a,b</a:t>
            </a:r>
            <a:r>
              <a:rPr lang="en-US" sz="1600" dirty="0"/>
              <a:t>: in </a:t>
            </a:r>
            <a:r>
              <a:rPr lang="en-US" sz="1600" dirty="0" err="1"/>
              <a:t>std_logic</a:t>
            </a:r>
            <a:r>
              <a:rPr lang="en-US" sz="1600" dirty="0"/>
              <a:t>; c: out </a:t>
            </a:r>
            <a:r>
              <a:rPr lang="en-US" sz="1600" dirty="0" err="1"/>
              <a:t>std_logic</a:t>
            </a:r>
            <a:r>
              <a:rPr lang="en-US" sz="1600" dirty="0"/>
              <a:t>); 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end component 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component or2--  Port ( );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port (</a:t>
            </a:r>
            <a:r>
              <a:rPr lang="en-US" sz="1600" dirty="0" err="1"/>
              <a:t>a,b</a:t>
            </a:r>
            <a:r>
              <a:rPr lang="en-US" sz="1600" dirty="0"/>
              <a:t>: in </a:t>
            </a:r>
            <a:r>
              <a:rPr lang="en-US" sz="1600" dirty="0" err="1"/>
              <a:t>std_logic</a:t>
            </a:r>
            <a:r>
              <a:rPr lang="en-US" sz="1600" dirty="0"/>
              <a:t>; c: out </a:t>
            </a:r>
            <a:r>
              <a:rPr lang="en-US" sz="1600" dirty="0" err="1"/>
              <a:t>std_logic</a:t>
            </a:r>
            <a:r>
              <a:rPr lang="en-US" sz="1600" dirty="0"/>
              <a:t>); --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end component 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signal con1_signal: </a:t>
            </a:r>
            <a:r>
              <a:rPr lang="en-US" sz="1600" dirty="0" err="1"/>
              <a:t>std_logic</a:t>
            </a:r>
            <a:r>
              <a:rPr lang="en-US" sz="1600" dirty="0"/>
              <a:t>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begin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label1: and2 port map (in1, in2, con1_signal);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   label2: or2 port map (con1_signal, in3, out1);</a:t>
            </a:r>
          </a:p>
          <a:p>
            <a:pPr marL="342900" indent="-342900">
              <a:buFont typeface="+mj-lt"/>
              <a:buAutoNum type="arabicParenR" startAt="23"/>
            </a:pPr>
            <a:r>
              <a:rPr lang="en-US" sz="1600" dirty="0"/>
              <a:t>end </a:t>
            </a:r>
            <a:r>
              <a:rPr lang="en-US" sz="1600" dirty="0" err="1"/>
              <a:t>test_arch</a:t>
            </a:r>
            <a:r>
              <a:rPr lang="en-US" sz="1600" dirty="0" smtClean="0"/>
              <a:t>;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B9867-D032-41EF-A5BE-373AB48C6293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257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900" smtClean="0"/>
              <a:t>Step1 of Structural Description</a:t>
            </a:r>
            <a:br>
              <a:rPr lang="en-US" altLang="zh-TW" sz="2900" smtClean="0"/>
            </a:br>
            <a:r>
              <a:rPr lang="en-US" altLang="zh-TW" sz="2900" smtClean="0"/>
              <a:t>Create the </a:t>
            </a:r>
            <a:r>
              <a:rPr lang="en-US" altLang="zh-TW" sz="2900" i="1" smtClean="0"/>
              <a:t>and2</a:t>
            </a:r>
            <a:r>
              <a:rPr lang="en-US" altLang="zh-TW" sz="2900" smtClean="0"/>
              <a:t> chip :an entity </a:t>
            </a:r>
            <a:r>
              <a:rPr lang="en-US" altLang="zh-TW" sz="2900" i="1" smtClean="0"/>
              <a:t>and2</a:t>
            </a:r>
            <a:endParaRPr lang="en-US" altLang="zh-TW" sz="360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+mj-lt"/>
              <a:buAutoNum type="arabicParenR"/>
            </a:pPr>
            <a:r>
              <a:rPr lang="en-US" sz="1400" dirty="0"/>
              <a:t>library IEEE;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use IEEE.STD_LOGIC_1164.ALL;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-------------------------------------------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entity and2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port (</a:t>
            </a:r>
            <a:r>
              <a:rPr lang="en-US" sz="1400" dirty="0" err="1"/>
              <a:t>a,b</a:t>
            </a:r>
            <a:r>
              <a:rPr lang="en-US" sz="1400" dirty="0"/>
              <a:t>: in STD_LOGIC;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    c: out STD_LOGIC ); end;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architecture and2_arch of and2 is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begin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c &lt;= a and b;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end and2_arch;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--entity xnand2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-------------------------------------------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library IEEE;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use IEEE.STD_LOGIC_1164.ALL;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entity or2 is 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port (</a:t>
            </a:r>
            <a:r>
              <a:rPr lang="en-US" sz="1400" dirty="0" err="1"/>
              <a:t>a,b</a:t>
            </a:r>
            <a:r>
              <a:rPr lang="en-US" sz="1400" dirty="0"/>
              <a:t>: in STD_LOGIC;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    c: out STD_LOGIC ); end;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architecture or2_arch of or2 is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begin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  c &lt;= a or b;</a:t>
            </a:r>
          </a:p>
          <a:p>
            <a:pPr marL="342900" indent="-342900">
              <a:buFont typeface="+mj-lt"/>
              <a:buAutoNum type="arabicParenR"/>
            </a:pPr>
            <a:r>
              <a:rPr lang="en-US" sz="1400" dirty="0"/>
              <a:t>end or2_arch;</a:t>
            </a:r>
          </a:p>
          <a:p>
            <a:pPr eaLnBrk="1" hangingPunct="1"/>
            <a:endParaRPr lang="en-US" altLang="zh-TW" i="1" dirty="0" smtClean="0"/>
          </a:p>
          <a:p>
            <a:pPr eaLnBrk="1" hangingPunct="1"/>
            <a:endParaRPr lang="zh-TW" altLang="zh-TW" dirty="0" smtClean="0"/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2D0484C9-1CFF-4B2E-A69E-562AEE390542}" type="slidenum">
              <a:rPr lang="en-US" altLang="en-US" smtClean="0">
                <a:solidFill>
                  <a:srgbClr val="FFFFFF"/>
                </a:solidFill>
              </a:rPr>
              <a:pPr/>
              <a:t>18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934200" y="2895600"/>
            <a:ext cx="1295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83" name="TextBox 3"/>
          <p:cNvSpPr txBox="1">
            <a:spLocks noChangeArrowheads="1"/>
          </p:cNvSpPr>
          <p:nvPr/>
        </p:nvSpPr>
        <p:spPr bwMode="auto">
          <a:xfrm>
            <a:off x="6954838" y="3159125"/>
            <a:ext cx="3413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/>
              <a:t>a</a:t>
            </a:r>
          </a:p>
          <a:p>
            <a:endParaRPr lang="en-US" altLang="en-US"/>
          </a:p>
          <a:p>
            <a:r>
              <a:rPr lang="en-US" altLang="en-US"/>
              <a:t>b</a:t>
            </a:r>
          </a:p>
        </p:txBody>
      </p:sp>
      <p:sp>
        <p:nvSpPr>
          <p:cNvPr id="24584" name="TextBox 4"/>
          <p:cNvSpPr txBox="1">
            <a:spLocks noChangeArrowheads="1"/>
          </p:cNvSpPr>
          <p:nvPr/>
        </p:nvSpPr>
        <p:spPr bwMode="auto">
          <a:xfrm>
            <a:off x="7924800" y="3581400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/>
              <a:t>c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477000" y="3581400"/>
            <a:ext cx="648494" cy="0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477000" y="3766344"/>
            <a:ext cx="819150" cy="39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7977805" y="3665511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48931" y="2982912"/>
            <a:ext cx="692150" cy="36988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>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909707" y="4724400"/>
            <a:ext cx="1295400" cy="1447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6930345" y="4987925"/>
            <a:ext cx="3413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/>
              <a:t>a</a:t>
            </a:r>
          </a:p>
          <a:p>
            <a:endParaRPr lang="en-US" altLang="en-US"/>
          </a:p>
          <a:p>
            <a:r>
              <a:rPr lang="en-US" altLang="en-US"/>
              <a:t>b</a:t>
            </a:r>
          </a:p>
        </p:txBody>
      </p:sp>
      <p:sp>
        <p:nvSpPr>
          <p:cNvPr id="16" name="TextBox 4"/>
          <p:cNvSpPr txBox="1">
            <a:spLocks noChangeArrowheads="1"/>
          </p:cNvSpPr>
          <p:nvPr/>
        </p:nvSpPr>
        <p:spPr bwMode="auto">
          <a:xfrm>
            <a:off x="7825405" y="5535113"/>
            <a:ext cx="30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dirty="0"/>
              <a:t>c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7848600" y="5562547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442791" y="4812268"/>
            <a:ext cx="526106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smtClean="0"/>
              <a:t>OR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3700" y="3451120"/>
            <a:ext cx="814105" cy="42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23" y="5200151"/>
            <a:ext cx="757567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1" name="Straight Arrow Connector 30"/>
          <p:cNvCxnSpPr/>
          <p:nvPr/>
        </p:nvCxnSpPr>
        <p:spPr>
          <a:xfrm>
            <a:off x="6359473" y="5449887"/>
            <a:ext cx="819150" cy="39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344550" y="5638800"/>
            <a:ext cx="819150" cy="3969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800" smtClean="0"/>
              <a:t>Step 2 : Create component “</a:t>
            </a:r>
            <a:r>
              <a:rPr lang="en-US" altLang="zh-TW" sz="2800" i="1" smtClean="0"/>
              <a:t>and2” </a:t>
            </a:r>
            <a:r>
              <a:rPr lang="en-US" altLang="zh-TW" sz="2800" smtClean="0"/>
              <a:t>based on “entity </a:t>
            </a:r>
            <a:r>
              <a:rPr lang="en-US" altLang="zh-TW" sz="2800" i="1" smtClean="0"/>
              <a:t>and2”</a:t>
            </a:r>
            <a:endParaRPr lang="en-US" altLang="zh-TW" smtClean="0"/>
          </a:p>
        </p:txBody>
      </p:sp>
      <p:sp>
        <p:nvSpPr>
          <p:cNvPr id="25603" name="Rectangle 22"/>
          <p:cNvSpPr>
            <a:spLocks noGrp="1" noChangeArrowheads="1"/>
          </p:cNvSpPr>
          <p:nvPr>
            <p:ph idx="1"/>
          </p:nvPr>
        </p:nvSpPr>
        <p:spPr>
          <a:xfrm>
            <a:off x="609600" y="1482952"/>
            <a:ext cx="8153400" cy="4495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arenR" startAt="29"/>
            </a:pPr>
            <a:r>
              <a:rPr lang="en-US" dirty="0"/>
              <a:t>architecture </a:t>
            </a:r>
            <a:r>
              <a:rPr lang="en-US" dirty="0" err="1"/>
              <a:t>test_arch</a:t>
            </a:r>
            <a:r>
              <a:rPr lang="en-US" dirty="0"/>
              <a:t> of test is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component and2 --create components--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   port (</a:t>
            </a:r>
            <a:r>
              <a:rPr lang="en-US" dirty="0" err="1"/>
              <a:t>a,b</a:t>
            </a:r>
            <a:r>
              <a:rPr lang="en-US" dirty="0"/>
              <a:t>: in </a:t>
            </a:r>
            <a:r>
              <a:rPr lang="en-US" dirty="0" err="1"/>
              <a:t>std_logic</a:t>
            </a:r>
            <a:r>
              <a:rPr lang="en-US" dirty="0"/>
              <a:t>; c: out </a:t>
            </a:r>
            <a:r>
              <a:rPr lang="en-US" dirty="0" err="1"/>
              <a:t>std_logic</a:t>
            </a:r>
            <a:r>
              <a:rPr lang="en-US" dirty="0"/>
              <a:t>); --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end component ;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component or2--  Port ( );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   port (</a:t>
            </a:r>
            <a:r>
              <a:rPr lang="en-US" dirty="0" err="1"/>
              <a:t>a,b</a:t>
            </a:r>
            <a:r>
              <a:rPr lang="en-US" dirty="0"/>
              <a:t>: in </a:t>
            </a:r>
            <a:r>
              <a:rPr lang="en-US" dirty="0" err="1"/>
              <a:t>std_logic</a:t>
            </a:r>
            <a:r>
              <a:rPr lang="en-US" dirty="0"/>
              <a:t>; c: out </a:t>
            </a:r>
            <a:r>
              <a:rPr lang="en-US" dirty="0" err="1"/>
              <a:t>std_logic</a:t>
            </a:r>
            <a:r>
              <a:rPr lang="en-US" dirty="0"/>
              <a:t>); --</a:t>
            </a:r>
          </a:p>
          <a:p>
            <a:pPr marL="457200" indent="-457200">
              <a:buFont typeface="+mj-lt"/>
              <a:buAutoNum type="arabicParenR" startAt="29"/>
            </a:pPr>
            <a:r>
              <a:rPr lang="en-US" dirty="0"/>
              <a:t>end component ; </a:t>
            </a:r>
            <a:endParaRPr lang="en-US" dirty="0" smtClean="0"/>
          </a:p>
          <a:p>
            <a:r>
              <a:rPr lang="en-US" altLang="zh-TW" dirty="0" smtClean="0"/>
              <a:t>Exercise: Use the same method to create a component “NOR2”.</a:t>
            </a:r>
          </a:p>
          <a:p>
            <a:pPr eaLnBrk="1" hangingPunct="1"/>
            <a:endParaRPr lang="en-US" altLang="zh-TW" sz="2500" i="1" dirty="0" smtClean="0"/>
          </a:p>
          <a:p>
            <a:pPr eaLnBrk="1" hangingPunct="1"/>
            <a:endParaRPr lang="zh-TW" altLang="zh-TW" dirty="0" smtClean="0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4A8C4CEB-021B-4B80-A684-2A238791EBC3}" type="slidenum">
              <a:rPr lang="en-US" altLang="en-US" smtClean="0">
                <a:solidFill>
                  <a:srgbClr val="FFFFFF"/>
                </a:solidFill>
              </a:rPr>
              <a:pPr/>
              <a:t>19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25606" name="Group 34"/>
          <p:cNvGrpSpPr>
            <a:grpSpLocks/>
          </p:cNvGrpSpPr>
          <p:nvPr/>
        </p:nvGrpSpPr>
        <p:grpSpPr bwMode="auto">
          <a:xfrm>
            <a:off x="1986755" y="5156183"/>
            <a:ext cx="6189663" cy="1417638"/>
            <a:chOff x="1246" y="2880"/>
            <a:chExt cx="3899" cy="893"/>
          </a:xfrm>
        </p:grpSpPr>
        <p:sp>
          <p:nvSpPr>
            <p:cNvPr id="25611" name="Rectangle 23"/>
            <p:cNvSpPr>
              <a:spLocks noChangeArrowheads="1"/>
            </p:cNvSpPr>
            <p:nvPr/>
          </p:nvSpPr>
          <p:spPr bwMode="auto">
            <a:xfrm>
              <a:off x="2375" y="2909"/>
              <a:ext cx="1584" cy="86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5614" name="Line 26"/>
            <p:cNvSpPr>
              <a:spLocks noChangeShapeType="1"/>
            </p:cNvSpPr>
            <p:nvPr/>
          </p:nvSpPr>
          <p:spPr bwMode="auto">
            <a:xfrm>
              <a:off x="2375" y="33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15" name="Line 27"/>
            <p:cNvSpPr>
              <a:spLocks noChangeShapeType="1"/>
            </p:cNvSpPr>
            <p:nvPr/>
          </p:nvSpPr>
          <p:spPr bwMode="auto">
            <a:xfrm>
              <a:off x="2400" y="349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5616" name="Line 28"/>
            <p:cNvSpPr>
              <a:spLocks noChangeShapeType="1"/>
            </p:cNvSpPr>
            <p:nvPr/>
          </p:nvSpPr>
          <p:spPr bwMode="auto">
            <a:xfrm>
              <a:off x="3527" y="3389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617" name="Text Box 29"/>
            <p:cNvSpPr txBox="1">
              <a:spLocks noChangeArrowheads="1"/>
            </p:cNvSpPr>
            <p:nvPr/>
          </p:nvSpPr>
          <p:spPr bwMode="auto">
            <a:xfrm>
              <a:off x="2400" y="2880"/>
              <a:ext cx="160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400" dirty="0">
                  <a:latin typeface="Times New Roman" pitchFamily="18" charset="0"/>
                </a:rPr>
                <a:t>Component “and2”</a:t>
              </a:r>
              <a:endParaRPr kumimoji="1" lang="en-US" altLang="zh-TW" sz="2800" dirty="0">
                <a:latin typeface="Times New Roman" pitchFamily="18" charset="0"/>
              </a:endParaRPr>
            </a:p>
          </p:txBody>
        </p:sp>
        <p:sp>
          <p:nvSpPr>
            <p:cNvPr id="25618" name="Text Box 30"/>
            <p:cNvSpPr txBox="1">
              <a:spLocks noChangeArrowheads="1"/>
            </p:cNvSpPr>
            <p:nvPr/>
          </p:nvSpPr>
          <p:spPr bwMode="auto">
            <a:xfrm>
              <a:off x="1246" y="2957"/>
              <a:ext cx="9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>
                  <a:latin typeface="Times New Roman" pitchFamily="18" charset="0"/>
                </a:rPr>
                <a:t>a = input</a:t>
              </a:r>
              <a:endParaRPr kumimoji="1" lang="en-US" altLang="zh-TW" sz="2800">
                <a:latin typeface="Times New Roman" pitchFamily="18" charset="0"/>
              </a:endParaRPr>
            </a:p>
          </p:txBody>
        </p:sp>
        <p:sp>
          <p:nvSpPr>
            <p:cNvPr id="25619" name="Text Box 32"/>
            <p:cNvSpPr txBox="1">
              <a:spLocks noChangeArrowheads="1"/>
            </p:cNvSpPr>
            <p:nvPr/>
          </p:nvSpPr>
          <p:spPr bwMode="auto">
            <a:xfrm>
              <a:off x="4151" y="3024"/>
              <a:ext cx="9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 dirty="0">
                  <a:latin typeface="Times New Roman" pitchFamily="18" charset="0"/>
                </a:rPr>
                <a:t>c= output</a:t>
              </a:r>
              <a:endParaRPr kumimoji="1" lang="en-US" altLang="zh-TW" sz="2800" dirty="0">
                <a:latin typeface="Times New Roman" pitchFamily="18" charset="0"/>
              </a:endParaRPr>
            </a:p>
          </p:txBody>
        </p:sp>
        <p:sp>
          <p:nvSpPr>
            <p:cNvPr id="25620" name="Text Box 33"/>
            <p:cNvSpPr txBox="1">
              <a:spLocks noChangeArrowheads="1"/>
            </p:cNvSpPr>
            <p:nvPr/>
          </p:nvSpPr>
          <p:spPr bwMode="auto">
            <a:xfrm>
              <a:off x="1271" y="3341"/>
              <a:ext cx="95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 dirty="0">
                  <a:latin typeface="Times New Roman" pitchFamily="18" charset="0"/>
                </a:rPr>
                <a:t>b = input</a:t>
              </a:r>
              <a:endParaRPr kumimoji="1" lang="en-US" altLang="zh-TW" sz="2800" dirty="0">
                <a:latin typeface="Times New Roman" pitchFamily="18" charset="0"/>
              </a:endParaRPr>
            </a:p>
          </p:txBody>
        </p:sp>
      </p:grp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1806" y="5750774"/>
            <a:ext cx="814105" cy="4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We will learn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Operators and</a:t>
            </a:r>
          </a:p>
          <a:p>
            <a:pPr eaLnBrk="1" hangingPunct="1"/>
            <a:r>
              <a:rPr lang="en-US" altLang="en-US" dirty="0" smtClean="0"/>
              <a:t>Different architecture design methods</a:t>
            </a:r>
          </a:p>
          <a:p>
            <a:pPr lvl="1" eaLnBrk="1" hangingPunct="1"/>
            <a:r>
              <a:rPr lang="en-US" altLang="en-US" dirty="0" smtClean="0"/>
              <a:t>1) Structural</a:t>
            </a:r>
          </a:p>
          <a:p>
            <a:pPr lvl="1" eaLnBrk="1" hangingPunct="1"/>
            <a:r>
              <a:rPr lang="en-US" altLang="en-US" dirty="0" smtClean="0"/>
              <a:t>2) Data flow</a:t>
            </a:r>
          </a:p>
          <a:p>
            <a:pPr lvl="1" eaLnBrk="1" hangingPunct="1"/>
            <a:r>
              <a:rPr lang="en-US" altLang="en-US" dirty="0" smtClean="0"/>
              <a:t>3) Behavioral</a:t>
            </a:r>
          </a:p>
          <a:p>
            <a:pPr eaLnBrk="1" hangingPunct="1"/>
            <a:r>
              <a:rPr lang="en-US" altLang="en-US" dirty="0" smtClean="0"/>
              <a:t>Use of signals and variables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79D8FDED-F7B3-4947-9918-0C0DB423EAD6}" type="slidenum">
              <a:rPr lang="en-US" altLang="en-US" smtClean="0">
                <a:solidFill>
                  <a:srgbClr val="FFFFFF"/>
                </a:solidFill>
              </a:rPr>
              <a:pPr/>
              <a:t>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Step 3 : connect components using port map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19050" y="1947863"/>
            <a:ext cx="6904038" cy="3933825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7200" indent="-457200">
              <a:buFont typeface="+mj-lt"/>
              <a:buAutoNum type="arabicParenR" startAt="37"/>
            </a:pPr>
            <a:r>
              <a:rPr lang="en-US" sz="2000" dirty="0"/>
              <a:t>begin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000" dirty="0"/>
              <a:t>   label1: and2 port map (in1, in2, con1_signal);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000" dirty="0"/>
              <a:t>   label2: or2 port map (con1_signal, in3, out1);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000" dirty="0"/>
              <a:t>end </a:t>
            </a:r>
            <a:r>
              <a:rPr lang="en-US" sz="2000" dirty="0" err="1"/>
              <a:t>test_arch</a:t>
            </a:r>
            <a:r>
              <a:rPr lang="en-US" sz="2000" dirty="0"/>
              <a:t>;</a:t>
            </a: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BA3A0F4C-74F8-4487-887E-5AD94054E371}" type="slidenum">
              <a:rPr lang="en-US" altLang="en-US" smtClean="0">
                <a:solidFill>
                  <a:srgbClr val="FFFFFF"/>
                </a:solidFill>
              </a:rPr>
              <a:pPr/>
              <a:t>20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V="1">
            <a:off x="4534947" y="4980782"/>
            <a:ext cx="1344824" cy="419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40" name="Text Box 15"/>
          <p:cNvSpPr txBox="1">
            <a:spLocks noChangeArrowheads="1"/>
          </p:cNvSpPr>
          <p:nvPr/>
        </p:nvSpPr>
        <p:spPr bwMode="auto">
          <a:xfrm>
            <a:off x="3837224" y="4214309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3878454" y="4842314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in3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4942000" y="3892422"/>
            <a:ext cx="17572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Con1_signal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7267800" y="4595436"/>
            <a:ext cx="7312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out1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644" name="Text Box 23"/>
          <p:cNvSpPr txBox="1">
            <a:spLocks noChangeArrowheads="1"/>
          </p:cNvSpPr>
          <p:nvPr/>
        </p:nvSpPr>
        <p:spPr bwMode="auto">
          <a:xfrm>
            <a:off x="3825049" y="4523311"/>
            <a:ext cx="6842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in2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645" name="WordArt 26" descr="Narrow vertical"/>
          <p:cNvSpPr>
            <a:spLocks noChangeArrowheads="1" noChangeShapeType="1" noTextEdit="1"/>
          </p:cNvSpPr>
          <p:nvPr/>
        </p:nvSpPr>
        <p:spPr bwMode="auto">
          <a:xfrm>
            <a:off x="4038600" y="685800"/>
            <a:ext cx="4876800" cy="1447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6079"/>
              </a:avLst>
            </a:prstTxWarp>
          </a:bodyPr>
          <a:lstStyle/>
          <a:p>
            <a:pPr algn="ctr"/>
            <a:endParaRPr lang="en-US" sz="3600" kern="10">
              <a:ln w="12700">
                <a:solidFill>
                  <a:srgbClr val="000000"/>
                </a:solidFill>
                <a:round/>
                <a:headEnd/>
                <a:tailEnd/>
              </a:ln>
              <a:pattFill prst="dashHorz">
                <a:fgClr>
                  <a:srgbClr val="808080"/>
                </a:fgClr>
                <a:bgClr>
                  <a:srgbClr val="FFFF00"/>
                </a:bgClr>
              </a:pattFill>
              <a:effectLst>
                <a:outerShdw dist="45791" dir="2021404" algn="ctr" rotWithShape="0">
                  <a:srgbClr val="808080"/>
                </a:outerShdw>
              </a:effectLst>
              <a:latin typeface="Arial Black"/>
            </a:endParaRPr>
          </a:p>
        </p:txBody>
      </p:sp>
      <p:sp>
        <p:nvSpPr>
          <p:cNvPr id="26646" name="Line 27"/>
          <p:cNvSpPr>
            <a:spLocks noChangeShapeType="1"/>
          </p:cNvSpPr>
          <p:nvPr/>
        </p:nvSpPr>
        <p:spPr bwMode="auto">
          <a:xfrm flipH="1">
            <a:off x="1445418" y="1425575"/>
            <a:ext cx="683419" cy="139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6647" name="Line 28"/>
          <p:cNvSpPr>
            <a:spLocks noChangeShapeType="1"/>
          </p:cNvSpPr>
          <p:nvPr/>
        </p:nvSpPr>
        <p:spPr bwMode="auto">
          <a:xfrm flipH="1">
            <a:off x="1445418" y="1425575"/>
            <a:ext cx="683420" cy="101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29268" y="1086534"/>
            <a:ext cx="6936514" cy="67710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292934"/>
              </a:solidFill>
              <a:latin typeface="Arial" charset="0"/>
            </a:endParaRPr>
          </a:p>
          <a:p>
            <a:pPr>
              <a:defRPr/>
            </a:pPr>
            <a:r>
              <a:rPr lang="en-US" altLang="en-US" sz="2000" dirty="0" smtClean="0">
                <a:solidFill>
                  <a:srgbClr val="292934"/>
                </a:solidFill>
                <a:latin typeface="Arial" charset="0"/>
              </a:rPr>
              <a:t>What will happen if these 2 lines (23,24) are interchanged ?</a:t>
            </a: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947" y="4427161"/>
            <a:ext cx="814105" cy="4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270" y="4214309"/>
            <a:ext cx="1315460" cy="122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Line 10"/>
          <p:cNvSpPr>
            <a:spLocks noChangeShapeType="1"/>
          </p:cNvSpPr>
          <p:nvPr/>
        </p:nvSpPr>
        <p:spPr bwMode="auto">
          <a:xfrm flipV="1">
            <a:off x="5283559" y="4675974"/>
            <a:ext cx="5962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Core of the </a:t>
            </a:r>
            <a:br>
              <a:rPr lang="en-US" altLang="zh-TW" dirty="0" smtClean="0"/>
            </a:br>
            <a:r>
              <a:rPr lang="en-US" altLang="zh-TW" dirty="0" smtClean="0"/>
              <a:t>structural design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38150" y="1600200"/>
            <a:ext cx="8229600" cy="4876800"/>
          </a:xfrm>
        </p:spPr>
        <p:txBody>
          <a:bodyPr/>
          <a:lstStyle/>
          <a:p>
            <a:pPr marL="457200" indent="-457200">
              <a:buFont typeface="+mj-lt"/>
              <a:buAutoNum type="arabicParenR" startAt="37"/>
            </a:pPr>
            <a:r>
              <a:rPr lang="en-US" sz="2800" dirty="0"/>
              <a:t>begin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800" dirty="0"/>
              <a:t>   label1: and2 port map (in1, in2, con1_signal);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800" dirty="0"/>
              <a:t>   label2: or2 port map (con1_signal, in3, out1);</a:t>
            </a:r>
          </a:p>
          <a:p>
            <a:pPr marL="342900" indent="-342900">
              <a:buFont typeface="+mj-lt"/>
              <a:buAutoNum type="arabicParenR" startAt="37"/>
            </a:pPr>
            <a:r>
              <a:rPr lang="en-US" sz="2800" dirty="0"/>
              <a:t>end </a:t>
            </a:r>
            <a:r>
              <a:rPr lang="en-US" sz="2800" dirty="0" err="1"/>
              <a:t>test_arch</a:t>
            </a:r>
            <a:r>
              <a:rPr lang="en-US" sz="2800" dirty="0"/>
              <a:t>;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12FF322D-903E-421D-BDF4-56DC896FC8C1}" type="slidenum">
              <a:rPr lang="en-US" altLang="en-US" smtClean="0">
                <a:solidFill>
                  <a:srgbClr val="FFFFFF"/>
                </a:solidFill>
              </a:rPr>
              <a:pPr/>
              <a:t>21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7654" name="Line 4"/>
          <p:cNvSpPr>
            <a:spLocks noChangeShapeType="1"/>
          </p:cNvSpPr>
          <p:nvPr/>
        </p:nvSpPr>
        <p:spPr bwMode="auto">
          <a:xfrm flipH="1">
            <a:off x="1066800" y="2895600"/>
            <a:ext cx="3810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655" name="Text Box 6"/>
          <p:cNvSpPr txBox="1">
            <a:spLocks noChangeArrowheads="1"/>
          </p:cNvSpPr>
          <p:nvPr/>
        </p:nvSpPr>
        <p:spPr bwMode="auto">
          <a:xfrm>
            <a:off x="457200" y="5258357"/>
            <a:ext cx="4855816" cy="104028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800" i="1" dirty="0" smtClean="0">
                <a:latin typeface="Times New Roman" pitchFamily="18" charset="0"/>
              </a:rPr>
              <a:t>Label1,label2</a:t>
            </a:r>
            <a:r>
              <a:rPr kumimoji="1" lang="en-US" altLang="zh-TW" sz="2800" dirty="0" smtClean="0">
                <a:latin typeface="Times New Roman" pitchFamily="18" charset="0"/>
              </a:rPr>
              <a:t> </a:t>
            </a:r>
            <a:r>
              <a:rPr kumimoji="1" lang="en-US" altLang="zh-TW" sz="2800" dirty="0">
                <a:latin typeface="Times New Roman" pitchFamily="18" charset="0"/>
              </a:rPr>
              <a:t>are line labels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kumimoji="1" lang="en-US" altLang="zh-TW" sz="2800" dirty="0">
                <a:latin typeface="Times New Roman" pitchFamily="18" charset="0"/>
              </a:rPr>
              <a:t>“</a:t>
            </a:r>
            <a:r>
              <a:rPr kumimoji="1" lang="en-US" altLang="zh-TW" sz="2800" b="1" dirty="0">
                <a:latin typeface="Times New Roman" pitchFamily="18" charset="0"/>
              </a:rPr>
              <a:t>port map</a:t>
            </a:r>
            <a:r>
              <a:rPr kumimoji="1" lang="en-US" altLang="zh-TW" sz="2800" dirty="0">
                <a:latin typeface="Times New Roman" pitchFamily="18" charset="0"/>
              </a:rPr>
              <a:t>” are reserved words</a:t>
            </a:r>
          </a:p>
        </p:txBody>
      </p:sp>
      <p:sp>
        <p:nvSpPr>
          <p:cNvPr id="27658" name="WordArt 39"/>
          <p:cNvSpPr>
            <a:spLocks noChangeArrowheads="1" noChangeShapeType="1" noTextEdit="1"/>
          </p:cNvSpPr>
          <p:nvPr/>
        </p:nvSpPr>
        <p:spPr bwMode="auto">
          <a:xfrm>
            <a:off x="4800600" y="838200"/>
            <a:ext cx="4343400" cy="83185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80" lon="19439992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707070"/>
                  </a:gs>
                  <a:gs pos="50000">
                    <a:srgbClr val="FFFFFF"/>
                  </a:gs>
                  <a:gs pos="100000">
                    <a:srgbClr val="707070"/>
                  </a:gs>
                </a:gsLst>
                <a:lin ang="2700000" scaled="1"/>
              </a:gradFill>
              <a:latin typeface="Impact"/>
            </a:endParaRPr>
          </a:p>
        </p:txBody>
      </p:sp>
      <p:sp>
        <p:nvSpPr>
          <p:cNvPr id="27659" name="Line 40"/>
          <p:cNvSpPr>
            <a:spLocks noChangeShapeType="1"/>
          </p:cNvSpPr>
          <p:nvPr/>
        </p:nvSpPr>
        <p:spPr bwMode="auto">
          <a:xfrm flipH="1">
            <a:off x="6164262" y="1254125"/>
            <a:ext cx="2103437" cy="148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7660" name="Line 41"/>
          <p:cNvSpPr>
            <a:spLocks noChangeShapeType="1"/>
          </p:cNvSpPr>
          <p:nvPr/>
        </p:nvSpPr>
        <p:spPr bwMode="auto">
          <a:xfrm flipH="1">
            <a:off x="6246812" y="1254125"/>
            <a:ext cx="2020887" cy="1011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197475" y="854015"/>
            <a:ext cx="3904822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lines can be interchanged</a:t>
            </a: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4233380" y="3643963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4233380" y="4208810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in3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5425255" y="3356560"/>
            <a:ext cx="17572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Con1_signal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7541852" y="4272085"/>
            <a:ext cx="7312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out1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4233380" y="3917789"/>
            <a:ext cx="6842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in2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04170" y="4739697"/>
            <a:ext cx="30083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is still this circuit even the two lines are interchanged</a:t>
            </a:r>
            <a:endParaRPr lang="en-US" dirty="0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V="1">
            <a:off x="4792894" y="4435449"/>
            <a:ext cx="1344824" cy="419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894" y="3881828"/>
            <a:ext cx="814105" cy="4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217" y="3668976"/>
            <a:ext cx="1315460" cy="122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Line 10"/>
          <p:cNvSpPr>
            <a:spLocks noChangeShapeType="1"/>
          </p:cNvSpPr>
          <p:nvPr/>
        </p:nvSpPr>
        <p:spPr bwMode="auto">
          <a:xfrm flipV="1">
            <a:off x="5541506" y="4130641"/>
            <a:ext cx="5962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>
          <a:xfrm>
            <a:off x="742950" y="228600"/>
            <a:ext cx="7772400" cy="609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HK" sz="3200" smtClean="0"/>
              <a:t>Exercise: </a:t>
            </a:r>
            <a:r>
              <a:rPr lang="en-US" altLang="zh-TW" sz="3200" smtClean="0"/>
              <a:t>3</a:t>
            </a:r>
            <a:r>
              <a:rPr lang="en-US" altLang="zh-HK" sz="3200" smtClean="0"/>
              <a:t>.3:</a:t>
            </a:r>
            <a:endParaRPr lang="en-US" altLang="zh-TW" sz="32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0" y="762000"/>
            <a:ext cx="8458200" cy="5715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zh-TW" sz="2800" dirty="0" smtClean="0"/>
              <a:t>(a) When will line </a:t>
            </a:r>
            <a:r>
              <a:rPr lang="en-US" altLang="zh-TW" sz="2800" dirty="0" err="1" smtClean="0"/>
              <a:t>i</a:t>
            </a:r>
            <a:r>
              <a:rPr lang="en-US" altLang="zh-TW" sz="2800" dirty="0" smtClean="0"/>
              <a:t>) and (ii) be executed? </a:t>
            </a:r>
          </a:p>
          <a:p>
            <a:pPr lvl="1" eaLnBrk="1" hangingPunct="1"/>
            <a:r>
              <a:rPr lang="en-US" altLang="zh-HK" sz="2400" dirty="0" smtClean="0"/>
              <a:t>Answer: ___________________________________________</a:t>
            </a:r>
          </a:p>
          <a:p>
            <a:pPr eaLnBrk="1" hangingPunct="1"/>
            <a:r>
              <a:rPr lang="en-US" altLang="zh-TW" sz="2800" dirty="0" smtClean="0"/>
              <a:t>(b) Draw the schematic diagram if a VHDL program has lines</a:t>
            </a:r>
          </a:p>
          <a:p>
            <a:pPr lvl="1"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(</a:t>
            </a:r>
            <a:r>
              <a:rPr lang="en-US" altLang="zh-TW" sz="2400" dirty="0" err="1" smtClean="0">
                <a:solidFill>
                  <a:srgbClr val="000000"/>
                </a:solidFill>
              </a:rPr>
              <a:t>i</a:t>
            </a:r>
            <a:r>
              <a:rPr lang="en-US" altLang="zh-TW" sz="2400" dirty="0" smtClean="0">
                <a:solidFill>
                  <a:srgbClr val="000000"/>
                </a:solidFill>
              </a:rPr>
              <a:t>)</a:t>
            </a:r>
            <a:r>
              <a:rPr lang="zh-TW" altLang="en-US" sz="2400" dirty="0" smtClean="0">
                <a:solidFill>
                  <a:srgbClr val="000000"/>
                </a:solidFill>
              </a:rPr>
              <a:t>     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label_u0:and2</a:t>
            </a:r>
            <a:r>
              <a:rPr lang="en-US" altLang="zh-TW" sz="2400" dirty="0" smtClean="0">
                <a:solidFill>
                  <a:srgbClr val="000000"/>
                </a:solidFill>
              </a:rPr>
              <a:t> port map 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(a, c, x);</a:t>
            </a:r>
            <a:endParaRPr lang="en-US" altLang="zh-TW" sz="2400" dirty="0" smtClean="0">
              <a:solidFill>
                <a:srgbClr val="000000"/>
              </a:solidFill>
            </a:endParaRPr>
          </a:p>
          <a:p>
            <a:pPr lvl="1"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(ii)     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label_u1:or2</a:t>
            </a:r>
            <a:r>
              <a:rPr lang="en-US" altLang="zh-TW" sz="2400" dirty="0" smtClean="0">
                <a:solidFill>
                  <a:srgbClr val="000000"/>
                </a:solidFill>
              </a:rPr>
              <a:t> port map 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(</a:t>
            </a:r>
            <a:r>
              <a:rPr lang="en-US" altLang="zh-TW" sz="2400" i="1" dirty="0" err="1" smtClean="0">
                <a:solidFill>
                  <a:srgbClr val="000000"/>
                </a:solidFill>
              </a:rPr>
              <a:t>b,x,y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);</a:t>
            </a:r>
            <a:endParaRPr lang="en-US" altLang="zh-HK" sz="2400" i="1" dirty="0" smtClean="0">
              <a:solidFill>
                <a:srgbClr val="000000"/>
              </a:solidFill>
            </a:endParaRPr>
          </a:p>
          <a:p>
            <a:pPr lvl="1" eaLnBrk="1" hangingPunct="1"/>
            <a:endParaRPr lang="en-US" altLang="zh-HK" sz="2400" i="1" dirty="0" smtClean="0">
              <a:solidFill>
                <a:srgbClr val="000000"/>
              </a:solidFill>
            </a:endParaRPr>
          </a:p>
          <a:p>
            <a:pPr lvl="1" eaLnBrk="1" hangingPunct="1"/>
            <a:endParaRPr lang="en-US" altLang="zh-HK" i="1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/>
              <a:t>(c) Complete line (</a:t>
            </a:r>
            <a:r>
              <a:rPr lang="en-US" altLang="zh-TW" dirty="0" err="1" smtClean="0"/>
              <a:t>i</a:t>
            </a:r>
            <a:r>
              <a:rPr lang="en-US" altLang="zh-TW" dirty="0" smtClean="0"/>
              <a:t>) and (ii) if  the circuit is</a:t>
            </a:r>
            <a:r>
              <a:rPr lang="en-US" altLang="zh-HK" dirty="0" smtClean="0"/>
              <a:t> </a:t>
            </a:r>
          </a:p>
          <a:p>
            <a:pPr lvl="1" eaLnBrk="1" hangingPunct="1"/>
            <a:r>
              <a:rPr lang="en-US" altLang="zh-TW" dirty="0" smtClean="0">
                <a:solidFill>
                  <a:srgbClr val="000000"/>
                </a:solidFill>
              </a:rPr>
              <a:t>(</a:t>
            </a:r>
            <a:r>
              <a:rPr lang="en-US" altLang="zh-TW" dirty="0" err="1" smtClean="0">
                <a:solidFill>
                  <a:srgbClr val="000000"/>
                </a:solidFill>
              </a:rPr>
              <a:t>i</a:t>
            </a:r>
            <a:r>
              <a:rPr lang="en-US" altLang="zh-TW" dirty="0" smtClean="0">
                <a:solidFill>
                  <a:srgbClr val="000000"/>
                </a:solidFill>
              </a:rPr>
              <a:t>)</a:t>
            </a:r>
            <a:r>
              <a:rPr lang="zh-TW" altLang="en-US" dirty="0" smtClean="0">
                <a:solidFill>
                  <a:srgbClr val="000000"/>
                </a:solidFill>
              </a:rPr>
              <a:t>     </a:t>
            </a:r>
            <a:r>
              <a:rPr lang="en-US" altLang="zh-TW" i="1" dirty="0" smtClean="0">
                <a:solidFill>
                  <a:srgbClr val="000000"/>
                </a:solidFill>
              </a:rPr>
              <a:t>label_u0: ?_______________</a:t>
            </a:r>
          </a:p>
          <a:p>
            <a:pPr lvl="1" eaLnBrk="1" hangingPunct="1"/>
            <a:r>
              <a:rPr lang="en-US" altLang="zh-TW" sz="2400" dirty="0" smtClean="0">
                <a:solidFill>
                  <a:srgbClr val="000000"/>
                </a:solidFill>
              </a:rPr>
              <a:t>(ii)    </a:t>
            </a:r>
            <a:r>
              <a:rPr lang="en-US" altLang="zh-TW" sz="2400" i="1" dirty="0" smtClean="0">
                <a:solidFill>
                  <a:srgbClr val="000000"/>
                </a:solidFill>
              </a:rPr>
              <a:t>label_u1:?_________________</a:t>
            </a:r>
            <a:endParaRPr lang="en-US" altLang="zh-HK" sz="2400" i="1" dirty="0" smtClean="0">
              <a:solidFill>
                <a:srgbClr val="000000"/>
              </a:solidFill>
            </a:endParaRPr>
          </a:p>
          <a:p>
            <a:pPr eaLnBrk="1" hangingPunct="1"/>
            <a:endParaRPr lang="en-US" altLang="zh-TW" i="1" dirty="0" smtClean="0"/>
          </a:p>
          <a:p>
            <a:pPr eaLnBrk="1" hangingPunct="1"/>
            <a:endParaRPr lang="zh-TW" altLang="en-US" sz="2800" dirty="0" smtClean="0"/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2AE6F2C9-39C3-46EA-9925-6C1D3F578292}" type="slidenum">
              <a:rPr lang="en-US" altLang="en-US" smtClean="0">
                <a:latin typeface="Arial" charset="0"/>
              </a:rPr>
              <a:pPr/>
              <a:t>22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8682" name="Line 8"/>
          <p:cNvSpPr>
            <a:spLocks noChangeShapeType="1"/>
          </p:cNvSpPr>
          <p:nvPr/>
        </p:nvSpPr>
        <p:spPr bwMode="auto">
          <a:xfrm>
            <a:off x="7209745" y="5942282"/>
            <a:ext cx="486455" cy="29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9"/>
          <p:cNvSpPr>
            <a:spLocks noChangeShapeType="1"/>
          </p:cNvSpPr>
          <p:nvPr/>
        </p:nvSpPr>
        <p:spPr bwMode="auto">
          <a:xfrm flipV="1">
            <a:off x="6324600" y="6209840"/>
            <a:ext cx="1157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1"/>
          <p:cNvSpPr>
            <a:spLocks noChangeShapeType="1"/>
          </p:cNvSpPr>
          <p:nvPr/>
        </p:nvSpPr>
        <p:spPr bwMode="auto">
          <a:xfrm>
            <a:off x="6280150" y="5867400"/>
            <a:ext cx="457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2"/>
          <p:cNvSpPr>
            <a:spLocks noChangeShapeType="1"/>
          </p:cNvSpPr>
          <p:nvPr/>
        </p:nvSpPr>
        <p:spPr bwMode="auto">
          <a:xfrm>
            <a:off x="6324600" y="6019800"/>
            <a:ext cx="4635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3"/>
          <p:cNvSpPr>
            <a:spLocks noChangeShapeType="1"/>
          </p:cNvSpPr>
          <p:nvPr/>
        </p:nvSpPr>
        <p:spPr bwMode="auto">
          <a:xfrm>
            <a:off x="8077200" y="6097712"/>
            <a:ext cx="8382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Text Box 14"/>
          <p:cNvSpPr txBox="1">
            <a:spLocks noChangeArrowheads="1"/>
          </p:cNvSpPr>
          <p:nvPr/>
        </p:nvSpPr>
        <p:spPr bwMode="auto">
          <a:xfrm>
            <a:off x="6019800" y="54864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>
                <a:latin typeface="Times New Roman" pitchFamily="18" charset="0"/>
              </a:rPr>
              <a:t>a</a:t>
            </a:r>
          </a:p>
        </p:txBody>
      </p:sp>
      <p:sp>
        <p:nvSpPr>
          <p:cNvPr id="28689" name="Text Box 15"/>
          <p:cNvSpPr txBox="1">
            <a:spLocks noChangeArrowheads="1"/>
          </p:cNvSpPr>
          <p:nvPr/>
        </p:nvSpPr>
        <p:spPr bwMode="auto">
          <a:xfrm>
            <a:off x="6019800" y="60960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>
                <a:latin typeface="Times New Roman" pitchFamily="18" charset="0"/>
              </a:rPr>
              <a:t>c</a:t>
            </a:r>
          </a:p>
        </p:txBody>
      </p:sp>
      <p:sp>
        <p:nvSpPr>
          <p:cNvPr id="28690" name="Text Box 16"/>
          <p:cNvSpPr txBox="1">
            <a:spLocks noChangeArrowheads="1"/>
          </p:cNvSpPr>
          <p:nvPr/>
        </p:nvSpPr>
        <p:spPr bwMode="auto">
          <a:xfrm>
            <a:off x="7162800" y="54102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>
                <a:latin typeface="Times New Roman" pitchFamily="18" charset="0"/>
              </a:rPr>
              <a:t>x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8691" name="Text Box 17"/>
          <p:cNvSpPr txBox="1">
            <a:spLocks noChangeArrowheads="1"/>
          </p:cNvSpPr>
          <p:nvPr/>
        </p:nvSpPr>
        <p:spPr bwMode="auto">
          <a:xfrm>
            <a:off x="8610600" y="56388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>
                <a:latin typeface="Times New Roman" pitchFamily="18" charset="0"/>
              </a:rPr>
              <a:t>y</a:t>
            </a:r>
            <a:endParaRPr lang="en-US" altLang="zh-TW" sz="2400">
              <a:latin typeface="Times New Roman" pitchFamily="18" charset="0"/>
            </a:endParaRPr>
          </a:p>
        </p:txBody>
      </p:sp>
      <p:sp>
        <p:nvSpPr>
          <p:cNvPr id="28692" name="Text Box 18"/>
          <p:cNvSpPr txBox="1">
            <a:spLocks noChangeArrowheads="1"/>
          </p:cNvSpPr>
          <p:nvPr/>
        </p:nvSpPr>
        <p:spPr bwMode="auto">
          <a:xfrm>
            <a:off x="5943600" y="57912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>
                <a:latin typeface="Times New Roman" pitchFamily="18" charset="0"/>
              </a:rPr>
              <a:t>b</a:t>
            </a:r>
          </a:p>
        </p:txBody>
      </p:sp>
      <p:sp>
        <p:nvSpPr>
          <p:cNvPr id="28694" name="Text Box 20"/>
          <p:cNvSpPr txBox="1">
            <a:spLocks noChangeArrowheads="1"/>
          </p:cNvSpPr>
          <p:nvPr/>
        </p:nvSpPr>
        <p:spPr bwMode="auto">
          <a:xfrm>
            <a:off x="7466013" y="5099050"/>
            <a:ext cx="307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spcBef>
                <a:spcPct val="20000"/>
              </a:spcBef>
              <a:buFontTx/>
              <a:buChar char="•"/>
            </a:pPr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3886200"/>
            <a:ext cx="81915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888" y="5827768"/>
            <a:ext cx="814105" cy="4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506" y="5733590"/>
            <a:ext cx="731838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33400"/>
            <a:ext cx="8343900" cy="67056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3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zh-TW" sz="1900" dirty="0" smtClean="0"/>
              <a:t>entity test_andor2 is – </a:t>
            </a:r>
            <a:r>
              <a:rPr lang="en-US" altLang="zh-TW" sz="1900" b="1" u="sng" dirty="0" smtClean="0"/>
              <a:t>Another detailed example</a:t>
            </a:r>
          </a:p>
          <a:p>
            <a:pPr eaLnBrk="1" hangingPunct="1"/>
            <a:r>
              <a:rPr lang="en-US" altLang="zh-TW" sz="1900" dirty="0" smtClean="0"/>
              <a:t>    port ( in1: in STD_LOGIC; in2: in STD_LOGIC;</a:t>
            </a:r>
          </a:p>
          <a:p>
            <a:pPr eaLnBrk="1" hangingPunct="1"/>
            <a:r>
              <a:rPr lang="en-US" altLang="zh-TW" sz="1900" dirty="0" smtClean="0"/>
              <a:t>        in3: in STD_LOGIC;  out1: out STD_LOGIC</a:t>
            </a:r>
          </a:p>
          <a:p>
            <a:pPr eaLnBrk="1" hangingPunct="1"/>
            <a:r>
              <a:rPr lang="en-US" altLang="zh-TW" sz="1900" dirty="0" smtClean="0"/>
              <a:t>    ); end test_andor2;</a:t>
            </a:r>
          </a:p>
          <a:p>
            <a:pPr eaLnBrk="1" hangingPunct="1"/>
            <a:r>
              <a:rPr lang="en-US" altLang="zh-TW" sz="1900" dirty="0" smtClean="0"/>
              <a:t>architecture test_andor2_arch of test_andor2 is</a:t>
            </a:r>
          </a:p>
          <a:p>
            <a:pPr eaLnBrk="1" hangingPunct="1"/>
            <a:r>
              <a:rPr lang="en-US" altLang="zh-TW" sz="1900" dirty="0" smtClean="0"/>
              <a:t>component and2</a:t>
            </a:r>
          </a:p>
          <a:p>
            <a:pPr eaLnBrk="1" hangingPunct="1"/>
            <a:r>
              <a:rPr lang="en-US" altLang="zh-TW" sz="1900" dirty="0" smtClean="0"/>
              <a:t>   port (</a:t>
            </a:r>
            <a:r>
              <a:rPr lang="en-US" altLang="zh-TW" sz="1900" dirty="0" err="1" smtClean="0"/>
              <a:t>a,b:in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std_logic</a:t>
            </a:r>
            <a:r>
              <a:rPr lang="en-US" altLang="zh-TW" sz="1900" dirty="0" smtClean="0"/>
              <a:t>; c: out </a:t>
            </a:r>
            <a:r>
              <a:rPr lang="en-US" altLang="zh-TW" sz="1900" dirty="0" err="1" smtClean="0"/>
              <a:t>std_logic</a:t>
            </a:r>
            <a:r>
              <a:rPr lang="en-US" altLang="zh-TW" sz="1900" dirty="0" smtClean="0"/>
              <a:t>); </a:t>
            </a:r>
          </a:p>
          <a:p>
            <a:pPr eaLnBrk="1" hangingPunct="1"/>
            <a:r>
              <a:rPr lang="en-US" altLang="zh-TW" sz="1900" dirty="0" smtClean="0"/>
              <a:t>end component ;</a:t>
            </a:r>
          </a:p>
          <a:p>
            <a:pPr eaLnBrk="1" hangingPunct="1"/>
            <a:r>
              <a:rPr lang="en-US" altLang="zh-TW" sz="1900" dirty="0" smtClean="0"/>
              <a:t>component or2</a:t>
            </a:r>
          </a:p>
          <a:p>
            <a:pPr eaLnBrk="1" hangingPunct="1"/>
            <a:r>
              <a:rPr lang="en-US" altLang="zh-TW" sz="1900" dirty="0" smtClean="0"/>
              <a:t>   port (</a:t>
            </a:r>
            <a:r>
              <a:rPr lang="en-US" altLang="zh-TW" sz="1900" dirty="0" err="1" smtClean="0"/>
              <a:t>a,b:in</a:t>
            </a:r>
            <a:r>
              <a:rPr lang="en-US" altLang="zh-TW" sz="1900" dirty="0" smtClean="0"/>
              <a:t> </a:t>
            </a:r>
            <a:r>
              <a:rPr lang="en-US" altLang="zh-TW" sz="1900" dirty="0" err="1" smtClean="0"/>
              <a:t>std_logic</a:t>
            </a:r>
            <a:r>
              <a:rPr lang="en-US" altLang="zh-TW" sz="1900" dirty="0" smtClean="0"/>
              <a:t>; c: out </a:t>
            </a:r>
            <a:r>
              <a:rPr lang="en-US" altLang="zh-TW" sz="1900" dirty="0" err="1" smtClean="0"/>
              <a:t>std_logic</a:t>
            </a:r>
            <a:r>
              <a:rPr lang="en-US" altLang="zh-TW" sz="1900" dirty="0" smtClean="0"/>
              <a:t>); </a:t>
            </a:r>
          </a:p>
          <a:p>
            <a:pPr eaLnBrk="1" hangingPunct="1"/>
            <a:r>
              <a:rPr lang="en-US" altLang="zh-TW" sz="1900" dirty="0" smtClean="0"/>
              <a:t>end component ;</a:t>
            </a:r>
          </a:p>
          <a:p>
            <a:pPr eaLnBrk="1" hangingPunct="1"/>
            <a:r>
              <a:rPr lang="en-US" altLang="zh-TW" sz="1900" dirty="0" smtClean="0">
                <a:solidFill>
                  <a:srgbClr val="3366FF"/>
                </a:solidFill>
              </a:rPr>
              <a:t>signal con1_signal: </a:t>
            </a:r>
            <a:r>
              <a:rPr lang="en-US" altLang="zh-TW" sz="1900" dirty="0" err="1" smtClean="0">
                <a:solidFill>
                  <a:srgbClr val="3366FF"/>
                </a:solidFill>
              </a:rPr>
              <a:t>std_logic</a:t>
            </a:r>
            <a:r>
              <a:rPr lang="en-US" altLang="zh-TW" sz="1900" dirty="0" smtClean="0">
                <a:solidFill>
                  <a:srgbClr val="3366FF"/>
                </a:solidFill>
              </a:rPr>
              <a:t>;</a:t>
            </a:r>
          </a:p>
          <a:p>
            <a:pPr eaLnBrk="1" hangingPunct="1"/>
            <a:r>
              <a:rPr lang="en-US" altLang="zh-TW" sz="1900" dirty="0" smtClean="0"/>
              <a:t>begin</a:t>
            </a:r>
          </a:p>
          <a:p>
            <a:pPr eaLnBrk="1" hangingPunct="1"/>
            <a:r>
              <a:rPr lang="en-US" altLang="zh-TW" sz="1900" dirty="0" smtClean="0"/>
              <a:t>    label1: and2 port map (in1, in2, con1_signal);</a:t>
            </a:r>
          </a:p>
          <a:p>
            <a:pPr eaLnBrk="1" hangingPunct="1"/>
            <a:r>
              <a:rPr lang="en-US" altLang="zh-TW" sz="1900" dirty="0" smtClean="0"/>
              <a:t>   label2: or2 port map (con1_signal, in3, out1);</a:t>
            </a:r>
          </a:p>
          <a:p>
            <a:pPr eaLnBrk="1" hangingPunct="1"/>
            <a:r>
              <a:rPr lang="en-US" altLang="zh-TW" sz="1900" dirty="0" smtClean="0"/>
              <a:t>end test_andor2_arch;</a:t>
            </a:r>
            <a:endParaRPr lang="zh-TW" altLang="en-US" sz="5000" dirty="0" smtClean="0"/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23B0BC18-2503-47F0-B7C7-F408828BA453}" type="slidenum">
              <a:rPr lang="en-US" altLang="en-US" smtClean="0">
                <a:solidFill>
                  <a:srgbClr val="FFFFFF"/>
                </a:solidFill>
              </a:rPr>
              <a:pPr/>
              <a:t>23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" y="1981200"/>
            <a:ext cx="8458200" cy="464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9703" name="Freeform 8"/>
          <p:cNvSpPr>
            <a:spLocks/>
          </p:cNvSpPr>
          <p:nvPr/>
        </p:nvSpPr>
        <p:spPr bwMode="auto">
          <a:xfrm>
            <a:off x="50800" y="1968500"/>
            <a:ext cx="711200" cy="4559300"/>
          </a:xfrm>
          <a:custGeom>
            <a:avLst/>
            <a:gdLst>
              <a:gd name="T0" fmla="*/ 2147483647 w 448"/>
              <a:gd name="T1" fmla="*/ 2147483647 h 2872"/>
              <a:gd name="T2" fmla="*/ 2147483647 w 448"/>
              <a:gd name="T3" fmla="*/ 2147483647 h 2872"/>
              <a:gd name="T4" fmla="*/ 2147483647 w 448"/>
              <a:gd name="T5" fmla="*/ 2147483647 h 2872"/>
              <a:gd name="T6" fmla="*/ 2147483647 w 448"/>
              <a:gd name="T7" fmla="*/ 2147483647 h 2872"/>
              <a:gd name="T8" fmla="*/ 2147483647 w 448"/>
              <a:gd name="T9" fmla="*/ 2147483647 h 28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48" h="2872">
                <a:moveTo>
                  <a:pt x="304" y="104"/>
                </a:moveTo>
                <a:cubicBezTo>
                  <a:pt x="204" y="52"/>
                  <a:pt x="104" y="0"/>
                  <a:pt x="64" y="200"/>
                </a:cubicBezTo>
                <a:cubicBezTo>
                  <a:pt x="24" y="400"/>
                  <a:pt x="64" y="896"/>
                  <a:pt x="64" y="1304"/>
                </a:cubicBezTo>
                <a:cubicBezTo>
                  <a:pt x="64" y="1712"/>
                  <a:pt x="0" y="2424"/>
                  <a:pt x="64" y="2648"/>
                </a:cubicBezTo>
                <a:cubicBezTo>
                  <a:pt x="128" y="2872"/>
                  <a:pt x="288" y="2760"/>
                  <a:pt x="448" y="2648"/>
                </a:cubicBezTo>
              </a:path>
            </a:pathLst>
          </a:custGeom>
          <a:noFill/>
          <a:ln w="76200" cap="flat" cmpd="sng">
            <a:solidFill>
              <a:srgbClr val="CB1549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33400" y="2362200"/>
            <a:ext cx="5029200" cy="91440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1663" y="3276600"/>
            <a:ext cx="5029200" cy="1069975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5745642" y="3641136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5745642" y="4205983"/>
            <a:ext cx="57740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in3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6260153" y="3323773"/>
            <a:ext cx="17572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Con1_signal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8" name="Text Box 19"/>
          <p:cNvSpPr txBox="1">
            <a:spLocks noChangeArrowheads="1"/>
          </p:cNvSpPr>
          <p:nvPr/>
        </p:nvSpPr>
        <p:spPr bwMode="auto">
          <a:xfrm>
            <a:off x="8376750" y="4239298"/>
            <a:ext cx="7312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i="1" dirty="0" smtClean="0">
                <a:latin typeface="Times New Roman" pitchFamily="18" charset="0"/>
              </a:rPr>
              <a:t>out1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5745642" y="3914962"/>
            <a:ext cx="6842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400" dirty="0" smtClean="0">
                <a:latin typeface="Times New Roman" pitchFamily="18" charset="0"/>
              </a:rPr>
              <a:t>in2</a:t>
            </a:r>
            <a:endParaRPr lang="en-US" altLang="zh-TW" sz="2400" dirty="0">
              <a:latin typeface="Times New Roman" pitchFamily="18" charset="0"/>
            </a:endParaRPr>
          </a:p>
        </p:txBody>
      </p:sp>
      <p:sp>
        <p:nvSpPr>
          <p:cNvPr id="30" name="Line 10"/>
          <p:cNvSpPr>
            <a:spLocks noChangeShapeType="1"/>
          </p:cNvSpPr>
          <p:nvPr/>
        </p:nvSpPr>
        <p:spPr bwMode="auto">
          <a:xfrm flipV="1">
            <a:off x="6260152" y="4402662"/>
            <a:ext cx="712463" cy="419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153" y="3849041"/>
            <a:ext cx="814105" cy="497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2115" y="3636189"/>
            <a:ext cx="1315460" cy="1223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6972615" y="3785438"/>
            <a:ext cx="0" cy="176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5443"/>
            <a:ext cx="3124200" cy="3048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zh-TW" sz="2400" dirty="0" smtClean="0"/>
              <a:t>Example: half-adder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1000"/>
            <a:ext cx="4038600" cy="4718304"/>
          </a:xfrm>
        </p:spPr>
        <p:txBody>
          <a:bodyPr>
            <a:normAutofit fontScale="77500" lnSpcReduction="20000"/>
          </a:bodyPr>
          <a:lstStyle/>
          <a:p>
            <a:r>
              <a:rPr lang="en-US" sz="1600" dirty="0"/>
              <a:t>library IEEE</a:t>
            </a:r>
            <a:r>
              <a:rPr lang="en-US" sz="1600" dirty="0" smtClean="0"/>
              <a:t>;</a:t>
            </a:r>
            <a:r>
              <a:rPr lang="en-US" altLang="zh-HK" sz="1600" dirty="0"/>
              <a:t> --</a:t>
            </a:r>
            <a:r>
              <a:rPr lang="en-US" altLang="zh-HK" sz="1600" dirty="0" err="1"/>
              <a:t>Vivado</a:t>
            </a:r>
            <a:r>
              <a:rPr lang="en-US" altLang="zh-HK" sz="1600" dirty="0"/>
              <a:t> 14.4 ok</a:t>
            </a:r>
            <a:endParaRPr lang="en-US" sz="1600" dirty="0"/>
          </a:p>
          <a:p>
            <a:r>
              <a:rPr lang="en-US" sz="1600" dirty="0"/>
              <a:t>use IEEE.STD_LOGIC_1164.ALL;</a:t>
            </a:r>
          </a:p>
          <a:p>
            <a:r>
              <a:rPr lang="en-US" sz="1600" dirty="0"/>
              <a:t>-------------------------------------------</a:t>
            </a:r>
          </a:p>
          <a:p>
            <a:r>
              <a:rPr lang="en-US" sz="1600" dirty="0"/>
              <a:t>entity and2 is </a:t>
            </a:r>
          </a:p>
          <a:p>
            <a:r>
              <a:rPr lang="en-US" sz="1600" dirty="0"/>
              <a:t>port (</a:t>
            </a:r>
            <a:r>
              <a:rPr lang="en-US" sz="1600" dirty="0" err="1"/>
              <a:t>a,b</a:t>
            </a:r>
            <a:r>
              <a:rPr lang="en-US" sz="1600" dirty="0"/>
              <a:t>: in STD_LOGIC;</a:t>
            </a:r>
          </a:p>
          <a:p>
            <a:r>
              <a:rPr lang="en-US" sz="1600" dirty="0"/>
              <a:t>      c: out STD_LOGIC ); end;</a:t>
            </a:r>
          </a:p>
          <a:p>
            <a:r>
              <a:rPr lang="en-US" sz="1600" dirty="0"/>
              <a:t>architecture and2_arch of and2 is</a:t>
            </a:r>
          </a:p>
          <a:p>
            <a:r>
              <a:rPr lang="en-US" sz="1600" dirty="0"/>
              <a:t>begin</a:t>
            </a:r>
          </a:p>
          <a:p>
            <a:r>
              <a:rPr lang="en-US" sz="1600" dirty="0"/>
              <a:t>  c &lt;= a and b;</a:t>
            </a:r>
          </a:p>
          <a:p>
            <a:r>
              <a:rPr lang="en-US" sz="1600" dirty="0"/>
              <a:t>end and2_arch;</a:t>
            </a:r>
          </a:p>
          <a:p>
            <a:r>
              <a:rPr lang="en-US" sz="1600" dirty="0"/>
              <a:t>--entity xnand2 is </a:t>
            </a:r>
          </a:p>
          <a:p>
            <a:r>
              <a:rPr lang="en-US" sz="1600" dirty="0"/>
              <a:t>-------------------------------------------</a:t>
            </a:r>
          </a:p>
          <a:p>
            <a:r>
              <a:rPr lang="en-US" sz="1600" dirty="0"/>
              <a:t>library IEEE;</a:t>
            </a:r>
          </a:p>
          <a:p>
            <a:r>
              <a:rPr lang="en-US" sz="1600" dirty="0"/>
              <a:t>use IEEE.STD_LOGIC_1164.ALL;</a:t>
            </a:r>
          </a:p>
          <a:p>
            <a:r>
              <a:rPr lang="en-US" sz="1600" dirty="0"/>
              <a:t>entity xor2 is </a:t>
            </a:r>
          </a:p>
          <a:p>
            <a:r>
              <a:rPr lang="en-US" sz="1600" dirty="0"/>
              <a:t>port (</a:t>
            </a:r>
            <a:r>
              <a:rPr lang="en-US" sz="1600" dirty="0" err="1"/>
              <a:t>a,b</a:t>
            </a:r>
            <a:r>
              <a:rPr lang="en-US" sz="1600" dirty="0"/>
              <a:t>: in STD_LOGIC;</a:t>
            </a:r>
          </a:p>
          <a:p>
            <a:r>
              <a:rPr lang="en-US" sz="1600" dirty="0"/>
              <a:t>      c: out STD_LOGIC ); end;</a:t>
            </a:r>
          </a:p>
          <a:p>
            <a:r>
              <a:rPr lang="en-US" sz="1600" dirty="0"/>
              <a:t>architecture xor2_arch of xor2 is</a:t>
            </a:r>
          </a:p>
          <a:p>
            <a:r>
              <a:rPr lang="en-US" sz="1600" dirty="0"/>
              <a:t>begin</a:t>
            </a:r>
          </a:p>
          <a:p>
            <a:r>
              <a:rPr lang="en-US" sz="1600" dirty="0"/>
              <a:t>  c &lt;= a </a:t>
            </a:r>
            <a:r>
              <a:rPr lang="en-US" sz="1600" dirty="0" err="1"/>
              <a:t>xor</a:t>
            </a:r>
            <a:r>
              <a:rPr lang="en-US" sz="1600" dirty="0"/>
              <a:t> b;</a:t>
            </a:r>
          </a:p>
          <a:p>
            <a:r>
              <a:rPr lang="en-US" sz="1600" dirty="0"/>
              <a:t>end xor2_arch;</a:t>
            </a:r>
          </a:p>
          <a:p>
            <a:r>
              <a:rPr lang="en-US" sz="1600" dirty="0"/>
              <a:t>-------------------------------------------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038600" cy="5934456"/>
          </a:xfrm>
        </p:spPr>
        <p:txBody>
          <a:bodyPr>
            <a:normAutofit fontScale="77500" lnSpcReduction="20000"/>
          </a:bodyPr>
          <a:lstStyle/>
          <a:p>
            <a:r>
              <a:rPr lang="en-US" sz="1800" dirty="0" smtClean="0"/>
              <a:t>library </a:t>
            </a:r>
            <a:r>
              <a:rPr lang="en-US" sz="1800" dirty="0"/>
              <a:t>IEEE</a:t>
            </a:r>
            <a:r>
              <a:rPr lang="en-US" sz="1800" dirty="0" smtClean="0"/>
              <a:t>;</a:t>
            </a:r>
            <a:r>
              <a:rPr lang="en-US" altLang="zh-HK" sz="1800" dirty="0"/>
              <a:t> --</a:t>
            </a:r>
            <a:r>
              <a:rPr lang="en-US" altLang="zh-HK" sz="1800" dirty="0" err="1"/>
              <a:t>Vivado</a:t>
            </a:r>
            <a:r>
              <a:rPr lang="en-US" altLang="zh-HK" sz="1800" dirty="0"/>
              <a:t> 14.4 ok</a:t>
            </a:r>
            <a:endParaRPr lang="en-US" sz="1800" dirty="0"/>
          </a:p>
          <a:p>
            <a:r>
              <a:rPr lang="en-US" sz="1800" dirty="0"/>
              <a:t>use IEEE.STD_LOGIC_1164.ALL;</a:t>
            </a:r>
          </a:p>
          <a:p>
            <a:r>
              <a:rPr lang="en-US" sz="1800" dirty="0"/>
              <a:t>entity </a:t>
            </a:r>
            <a:r>
              <a:rPr lang="en-US" sz="1800" dirty="0" err="1"/>
              <a:t>half_adder</a:t>
            </a:r>
            <a:r>
              <a:rPr lang="en-US" sz="1800" dirty="0"/>
              <a:t> is -- another example</a:t>
            </a:r>
          </a:p>
          <a:p>
            <a:r>
              <a:rPr lang="en-US" sz="1800" dirty="0"/>
              <a:t>port (  x: in bit;  y: in bit;</a:t>
            </a:r>
          </a:p>
          <a:p>
            <a:r>
              <a:rPr lang="en-US" sz="1800" dirty="0"/>
              <a:t>        sum: out bit;  carry: out bit );</a:t>
            </a:r>
          </a:p>
          <a:p>
            <a:r>
              <a:rPr lang="en-US" sz="1800" dirty="0"/>
              <a:t>end </a:t>
            </a:r>
            <a:r>
              <a:rPr lang="en-US" sz="1800" dirty="0" err="1"/>
              <a:t>half_adder</a:t>
            </a:r>
            <a:r>
              <a:rPr lang="en-US" sz="1800" dirty="0"/>
              <a:t>;</a:t>
            </a:r>
          </a:p>
          <a:p>
            <a:r>
              <a:rPr lang="en-US" sz="1800" dirty="0"/>
              <a:t>architecture </a:t>
            </a:r>
            <a:r>
              <a:rPr lang="en-US" sz="1800" dirty="0" err="1"/>
              <a:t>half_adder_arch</a:t>
            </a:r>
            <a:r>
              <a:rPr lang="en-US" sz="1800" dirty="0"/>
              <a:t> of </a:t>
            </a:r>
            <a:r>
              <a:rPr lang="en-US" sz="1800" dirty="0" err="1"/>
              <a:t>half_adder</a:t>
            </a:r>
            <a:r>
              <a:rPr lang="en-US" sz="1800" dirty="0"/>
              <a:t> is</a:t>
            </a:r>
          </a:p>
          <a:p>
            <a:r>
              <a:rPr lang="en-US" sz="1800" dirty="0"/>
              <a:t>component xor2 port(</a:t>
            </a:r>
            <a:r>
              <a:rPr lang="en-US" sz="1800" dirty="0" err="1"/>
              <a:t>a,b</a:t>
            </a:r>
            <a:r>
              <a:rPr lang="en-US" sz="1800" dirty="0"/>
              <a:t>: in bit; c: out bit);</a:t>
            </a:r>
          </a:p>
          <a:p>
            <a:r>
              <a:rPr lang="en-US" sz="1800" dirty="0"/>
              <a:t>end component;</a:t>
            </a:r>
          </a:p>
          <a:p>
            <a:r>
              <a:rPr lang="en-US" sz="1800" dirty="0"/>
              <a:t>component and2 port( </a:t>
            </a:r>
            <a:r>
              <a:rPr lang="en-US" sz="1800" dirty="0" err="1"/>
              <a:t>a,b</a:t>
            </a:r>
            <a:r>
              <a:rPr lang="en-US" sz="1800" dirty="0"/>
              <a:t>: in bit; c: out bit);</a:t>
            </a:r>
          </a:p>
          <a:p>
            <a:r>
              <a:rPr lang="en-US" sz="1800" dirty="0"/>
              <a:t>end component;</a:t>
            </a:r>
          </a:p>
          <a:p>
            <a:r>
              <a:rPr lang="en-US" sz="1800" dirty="0"/>
              <a:t>begin</a:t>
            </a:r>
          </a:p>
          <a:p>
            <a:r>
              <a:rPr lang="en-US" sz="1800" dirty="0"/>
              <a:t>   label1: xor2 port map (</a:t>
            </a:r>
            <a:r>
              <a:rPr lang="en-US" sz="1800" dirty="0" err="1"/>
              <a:t>x,y,sum</a:t>
            </a:r>
            <a:r>
              <a:rPr lang="en-US" sz="1800" dirty="0"/>
              <a:t>);</a:t>
            </a:r>
          </a:p>
          <a:p>
            <a:r>
              <a:rPr lang="en-US" sz="1800" dirty="0"/>
              <a:t>   label2: and2 port map (</a:t>
            </a:r>
            <a:r>
              <a:rPr lang="en-US" sz="1800" dirty="0" err="1"/>
              <a:t>x,y</a:t>
            </a:r>
            <a:r>
              <a:rPr lang="en-US" sz="1800" dirty="0"/>
              <a:t>, carry);</a:t>
            </a:r>
          </a:p>
          <a:p>
            <a:r>
              <a:rPr lang="en-US" sz="1800" dirty="0"/>
              <a:t>end </a:t>
            </a:r>
            <a:r>
              <a:rPr lang="en-US" sz="1800" dirty="0" err="1"/>
              <a:t>half_adder_arch</a:t>
            </a:r>
            <a:r>
              <a:rPr lang="en-US" sz="1800" dirty="0"/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B9867-D032-41EF-A5BE-373AB48C6293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255037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zh-TW" smtClean="0"/>
              <a:t> 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762000"/>
            <a:ext cx="4038600" cy="4718304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sz="2800" dirty="0" smtClean="0"/>
              <a:t>Exercise 3.4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sz="2800" dirty="0" smtClean="0"/>
              <a:t>Draw the schematic diagram of the half-adder shown on the right.</a:t>
            </a:r>
            <a:endParaRPr lang="en-US" altLang="zh-TW" dirty="0" smtClean="0"/>
          </a:p>
        </p:txBody>
      </p:sp>
      <p:sp>
        <p:nvSpPr>
          <p:cNvPr id="9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457200"/>
            <a:ext cx="4038600" cy="4718304"/>
          </a:xfrm>
        </p:spPr>
        <p:txBody>
          <a:bodyPr>
            <a:normAutofit fontScale="85000" lnSpcReduction="10000"/>
          </a:bodyPr>
          <a:lstStyle/>
          <a:p>
            <a:r>
              <a:rPr lang="en-US" sz="1800" dirty="0" smtClean="0"/>
              <a:t>library </a:t>
            </a:r>
            <a:r>
              <a:rPr lang="en-US" sz="1800" dirty="0"/>
              <a:t>IEEE</a:t>
            </a:r>
            <a:r>
              <a:rPr lang="en-US" sz="1800" dirty="0" smtClean="0"/>
              <a:t>;</a:t>
            </a:r>
            <a:r>
              <a:rPr lang="en-US" altLang="zh-HK" sz="1800" dirty="0"/>
              <a:t> --</a:t>
            </a:r>
            <a:r>
              <a:rPr lang="en-US" altLang="zh-HK" sz="1800" dirty="0" err="1"/>
              <a:t>Vivado</a:t>
            </a:r>
            <a:r>
              <a:rPr lang="en-US" altLang="zh-HK" sz="1800" dirty="0"/>
              <a:t> </a:t>
            </a:r>
            <a:r>
              <a:rPr lang="en-US" altLang="zh-HK" sz="1800" dirty="0" smtClean="0"/>
              <a:t>14.4 ok</a:t>
            </a:r>
            <a:endParaRPr lang="en-US" sz="1800" dirty="0"/>
          </a:p>
          <a:p>
            <a:r>
              <a:rPr lang="en-US" sz="1800" dirty="0"/>
              <a:t>use IEEE.STD_LOGIC_1164.ALL;</a:t>
            </a:r>
          </a:p>
          <a:p>
            <a:r>
              <a:rPr lang="en-US" sz="1800" dirty="0"/>
              <a:t>entity </a:t>
            </a:r>
            <a:r>
              <a:rPr lang="en-US" sz="1800" dirty="0" err="1"/>
              <a:t>half_adder</a:t>
            </a:r>
            <a:r>
              <a:rPr lang="en-US" sz="1800" dirty="0"/>
              <a:t> is -- another example</a:t>
            </a:r>
          </a:p>
          <a:p>
            <a:r>
              <a:rPr lang="en-US" sz="1800" dirty="0"/>
              <a:t>port (  x: in bit;  y: in bit;</a:t>
            </a:r>
          </a:p>
          <a:p>
            <a:r>
              <a:rPr lang="en-US" sz="1800" dirty="0"/>
              <a:t>        sum: out bit;  carry: out bit );</a:t>
            </a:r>
          </a:p>
          <a:p>
            <a:r>
              <a:rPr lang="en-US" sz="1800" dirty="0"/>
              <a:t>end </a:t>
            </a:r>
            <a:r>
              <a:rPr lang="en-US" sz="1800" dirty="0" err="1"/>
              <a:t>half_adder</a:t>
            </a:r>
            <a:r>
              <a:rPr lang="en-US" sz="1800" dirty="0"/>
              <a:t>;</a:t>
            </a:r>
          </a:p>
          <a:p>
            <a:r>
              <a:rPr lang="en-US" sz="1800" dirty="0"/>
              <a:t>architecture </a:t>
            </a:r>
            <a:r>
              <a:rPr lang="en-US" sz="1800" dirty="0" err="1"/>
              <a:t>half_adder_arch</a:t>
            </a:r>
            <a:r>
              <a:rPr lang="en-US" sz="1800" dirty="0"/>
              <a:t> of </a:t>
            </a:r>
            <a:r>
              <a:rPr lang="en-US" sz="1800" dirty="0" err="1"/>
              <a:t>half_adder</a:t>
            </a:r>
            <a:r>
              <a:rPr lang="en-US" sz="1800" dirty="0"/>
              <a:t> is</a:t>
            </a:r>
          </a:p>
          <a:p>
            <a:r>
              <a:rPr lang="en-US" sz="1800" dirty="0"/>
              <a:t>component xor2 port(</a:t>
            </a:r>
            <a:r>
              <a:rPr lang="en-US" sz="1800" dirty="0" err="1"/>
              <a:t>a,b</a:t>
            </a:r>
            <a:r>
              <a:rPr lang="en-US" sz="1800" dirty="0"/>
              <a:t>: in bit; c: out bit);</a:t>
            </a:r>
          </a:p>
          <a:p>
            <a:r>
              <a:rPr lang="en-US" sz="1800" dirty="0"/>
              <a:t>end component;</a:t>
            </a:r>
          </a:p>
          <a:p>
            <a:r>
              <a:rPr lang="en-US" sz="1800" dirty="0"/>
              <a:t>component and2 port( </a:t>
            </a:r>
            <a:r>
              <a:rPr lang="en-US" sz="1800" dirty="0" err="1"/>
              <a:t>a,b</a:t>
            </a:r>
            <a:r>
              <a:rPr lang="en-US" sz="1800" dirty="0"/>
              <a:t>: in bit; c: out bit);</a:t>
            </a:r>
          </a:p>
          <a:p>
            <a:r>
              <a:rPr lang="en-US" sz="1800" dirty="0"/>
              <a:t>end component;</a:t>
            </a:r>
          </a:p>
          <a:p>
            <a:r>
              <a:rPr lang="en-US" sz="1800" dirty="0"/>
              <a:t>begin</a:t>
            </a:r>
          </a:p>
          <a:p>
            <a:r>
              <a:rPr lang="en-US" sz="1800" dirty="0"/>
              <a:t>   label1: xor2 port map (</a:t>
            </a:r>
            <a:r>
              <a:rPr lang="en-US" sz="1800" dirty="0" err="1"/>
              <a:t>x,y,sum</a:t>
            </a:r>
            <a:r>
              <a:rPr lang="en-US" sz="1800" dirty="0"/>
              <a:t>);</a:t>
            </a:r>
          </a:p>
          <a:p>
            <a:r>
              <a:rPr lang="en-US" sz="1800" dirty="0"/>
              <a:t>   label2: and2 port map (</a:t>
            </a:r>
            <a:r>
              <a:rPr lang="en-US" sz="1800" dirty="0" err="1"/>
              <a:t>x,y</a:t>
            </a:r>
            <a:r>
              <a:rPr lang="en-US" sz="1800" dirty="0"/>
              <a:t>, carry);</a:t>
            </a:r>
          </a:p>
          <a:p>
            <a:r>
              <a:rPr lang="en-US" sz="1800" dirty="0"/>
              <a:t>end </a:t>
            </a:r>
            <a:r>
              <a:rPr lang="en-US" sz="1800" dirty="0" err="1"/>
              <a:t>half_adder_arch</a:t>
            </a:r>
            <a:r>
              <a:rPr lang="en-US" sz="1800" dirty="0"/>
              <a:t>;</a:t>
            </a:r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307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3C749B28-B286-4913-83AB-09C41B56776F}" type="slidenum">
              <a:rPr lang="en-US" altLang="en-US" smtClean="0">
                <a:latin typeface="Arial" charset="0"/>
              </a:rPr>
              <a:pPr/>
              <a:t>25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zh-TW" altLang="zh-TW" sz="3600" dirty="0" smtClean="0"/>
              <a:t>(3) </a:t>
            </a:r>
            <a:r>
              <a:rPr lang="en-US" altLang="zh-TW" sz="3600" dirty="0" smtClean="0"/>
              <a:t>Dataflow method </a:t>
            </a:r>
            <a:br>
              <a:rPr lang="en-US" altLang="zh-TW" sz="3600" dirty="0" smtClean="0"/>
            </a:br>
            <a:r>
              <a:rPr lang="en-US" altLang="zh-TW" sz="3600" dirty="0" smtClean="0"/>
              <a:t>{</a:t>
            </a:r>
            <a:r>
              <a:rPr lang="en-US" altLang="zh-TW" sz="3600" dirty="0" smtClean="0">
                <a:solidFill>
                  <a:srgbClr val="CB1549"/>
                </a:solidFill>
              </a:rPr>
              <a:t>Using concurrent statements</a:t>
            </a:r>
            <a:r>
              <a:rPr lang="en-US" altLang="zh-TW" sz="3600" dirty="0" smtClean="0"/>
              <a:t>}</a:t>
            </a:r>
            <a:endParaRPr lang="zh-TW" altLang="en-US" sz="36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56D547F9-5013-4118-B8E5-ACD85D464683}" type="slidenum">
              <a:rPr lang="en-US" altLang="en-US" smtClean="0">
                <a:solidFill>
                  <a:srgbClr val="FFFFFF"/>
                </a:solidFill>
              </a:rPr>
              <a:pPr/>
              <a:t>26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31749" name="Group 4"/>
          <p:cNvGrpSpPr>
            <a:grpSpLocks noChangeAspect="1"/>
          </p:cNvGrpSpPr>
          <p:nvPr/>
        </p:nvGrpSpPr>
        <p:grpSpPr bwMode="auto">
          <a:xfrm>
            <a:off x="1295400" y="2438400"/>
            <a:ext cx="6573838" cy="3238500"/>
            <a:chOff x="809" y="1756"/>
            <a:chExt cx="4141" cy="2040"/>
          </a:xfrm>
        </p:grpSpPr>
        <p:sp>
          <p:nvSpPr>
            <p:cNvPr id="31751" name="AutoShape 5"/>
            <p:cNvSpPr>
              <a:spLocks noChangeAspect="1" noChangeArrowheads="1" noTextEdit="1"/>
            </p:cNvSpPr>
            <p:nvPr/>
          </p:nvSpPr>
          <p:spPr bwMode="auto">
            <a:xfrm>
              <a:off x="809" y="1756"/>
              <a:ext cx="4141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2" name="Line 6"/>
            <p:cNvSpPr>
              <a:spLocks noChangeShapeType="1"/>
            </p:cNvSpPr>
            <p:nvPr/>
          </p:nvSpPr>
          <p:spPr bwMode="auto">
            <a:xfrm>
              <a:off x="2876" y="238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1458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4" name="Line 8"/>
            <p:cNvSpPr>
              <a:spLocks noChangeShapeType="1"/>
            </p:cNvSpPr>
            <p:nvPr/>
          </p:nvSpPr>
          <p:spPr bwMode="auto">
            <a:xfrm>
              <a:off x="2876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4294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10"/>
            <p:cNvSpPr>
              <a:spLocks noChangeShapeType="1"/>
            </p:cNvSpPr>
            <p:nvPr/>
          </p:nvSpPr>
          <p:spPr bwMode="auto">
            <a:xfrm>
              <a:off x="1458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7" name="Line 11"/>
            <p:cNvSpPr>
              <a:spLocks noChangeShapeType="1"/>
            </p:cNvSpPr>
            <p:nvPr/>
          </p:nvSpPr>
          <p:spPr bwMode="auto">
            <a:xfrm>
              <a:off x="2876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8" name="Rectangle 12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59" name="Rectangle 13"/>
            <p:cNvSpPr>
              <a:spLocks noChangeArrowheads="1"/>
            </p:cNvSpPr>
            <p:nvPr/>
          </p:nvSpPr>
          <p:spPr bwMode="auto">
            <a:xfrm>
              <a:off x="935" y="2767"/>
              <a:ext cx="11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1. Structural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1760" name="Rectangle 14"/>
            <p:cNvSpPr>
              <a:spLocks noChangeArrowheads="1"/>
            </p:cNvSpPr>
            <p:nvPr/>
          </p:nvSpPr>
          <p:spPr bwMode="auto">
            <a:xfrm>
              <a:off x="880" y="3005"/>
              <a:ext cx="123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port map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31761" name="Rectangle 15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62" name="Rectangle 16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63" name="Rectangle 17"/>
            <p:cNvSpPr>
              <a:spLocks noChangeArrowheads="1"/>
            </p:cNvSpPr>
            <p:nvPr/>
          </p:nvSpPr>
          <p:spPr bwMode="auto">
            <a:xfrm>
              <a:off x="2348" y="2767"/>
              <a:ext cx="1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2. Data Flow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1764" name="Rectangle 18"/>
            <p:cNvSpPr>
              <a:spLocks noChangeArrowheads="1"/>
            </p:cNvSpPr>
            <p:nvPr/>
          </p:nvSpPr>
          <p:spPr bwMode="auto">
            <a:xfrm>
              <a:off x="2196" y="3005"/>
              <a:ext cx="1437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concurrent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statements</a:t>
              </a:r>
              <a:endParaRPr lang="en-US" altLang="en-US" sz="2800" u="sng" dirty="0">
                <a:latin typeface="Times New Roman" pitchFamily="18" charset="0"/>
              </a:endParaRPr>
            </a:p>
          </p:txBody>
        </p:sp>
        <p:sp>
          <p:nvSpPr>
            <p:cNvPr id="31765" name="Rectangle 19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66" name="Rectangle 20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67" name="Rectangle 21"/>
            <p:cNvSpPr>
              <a:spLocks noChangeArrowheads="1"/>
            </p:cNvSpPr>
            <p:nvPr/>
          </p:nvSpPr>
          <p:spPr bwMode="auto">
            <a:xfrm>
              <a:off x="3737" y="2767"/>
              <a:ext cx="1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3. Behavioral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1768" name="Rectangle 22"/>
            <p:cNvSpPr>
              <a:spLocks noChangeArrowheads="1"/>
            </p:cNvSpPr>
            <p:nvPr/>
          </p:nvSpPr>
          <p:spPr bwMode="auto">
            <a:xfrm>
              <a:off x="3764" y="3005"/>
              <a:ext cx="114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(serial)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process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31769" name="Rectangle 23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70" name="Rectangle 24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1771" name="Rectangle 25"/>
            <p:cNvSpPr>
              <a:spLocks noChangeArrowheads="1"/>
            </p:cNvSpPr>
            <p:nvPr/>
          </p:nvSpPr>
          <p:spPr bwMode="auto">
            <a:xfrm>
              <a:off x="2581" y="1847"/>
              <a:ext cx="66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Design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1772" name="Rectangle 26"/>
            <p:cNvSpPr>
              <a:spLocks noChangeArrowheads="1"/>
            </p:cNvSpPr>
            <p:nvPr/>
          </p:nvSpPr>
          <p:spPr bwMode="auto">
            <a:xfrm>
              <a:off x="2412" y="2084"/>
              <a:ext cx="99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description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1773" name="Rectangle 27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31750" name="Picture 29" descr="C:\Users\khwong.PC91075\AppData\Local\Microsoft\Windows\Temporary Internet Files\Content.IE5\ZYQQ0JHW\tick-button-imag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263" y="565785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Data flow: concurrent execution</a:t>
            </a:r>
            <a:br>
              <a:rPr lang="en-US" altLang="zh-TW" dirty="0" smtClean="0"/>
            </a:br>
            <a:r>
              <a:rPr lang="en-US" altLang="zh-TW" dirty="0" smtClean="0"/>
              <a:t>(no need to use “port map”)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library IEEE</a:t>
            </a:r>
            <a:r>
              <a:rPr lang="en-US" altLang="zh-TW" sz="1900" dirty="0" smtClean="0"/>
              <a:t>; %Vivado2014.4 tested ok</a:t>
            </a:r>
            <a:endParaRPr lang="en-US" altLang="zh-TW" sz="1900" dirty="0"/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use IEEE.STD_LOGIC_1164.ALL;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entity eqb_comp4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port (a, b: in </a:t>
            </a:r>
            <a:r>
              <a:rPr lang="en-US" altLang="zh-TW" sz="1900" dirty="0" err="1"/>
              <a:t>std_logic_vector</a:t>
            </a:r>
            <a:r>
              <a:rPr lang="en-US" altLang="zh-TW" sz="1900" dirty="0"/>
              <a:t>(3 </a:t>
            </a:r>
            <a:r>
              <a:rPr lang="en-US" altLang="zh-TW" sz="1900" dirty="0" err="1"/>
              <a:t>downto</a:t>
            </a:r>
            <a:r>
              <a:rPr lang="en-US" altLang="zh-TW" sz="1900" dirty="0"/>
              <a:t> 0);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   </a:t>
            </a:r>
            <a:r>
              <a:rPr lang="en-US" altLang="zh-TW" sz="1900" dirty="0" err="1"/>
              <a:t>equals,bigger</a:t>
            </a:r>
            <a:r>
              <a:rPr lang="en-US" altLang="zh-TW" sz="1900" dirty="0"/>
              <a:t>:	out </a:t>
            </a:r>
            <a:r>
              <a:rPr lang="en-US" altLang="zh-TW" sz="1900" dirty="0" err="1"/>
              <a:t>std_logic</a:t>
            </a:r>
            <a:r>
              <a:rPr lang="en-US" altLang="zh-TW" sz="1900" dirty="0"/>
              <a:t>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end eqb_comp4;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architecture dataflow4 of eqb_comp4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begin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  equals &lt;= '1' when (a = b) else '0';--concurrent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  bigger &lt;='1' when (a &gt; b) else '0';--concurrent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1900" dirty="0"/>
              <a:t>end dataflow4;</a:t>
            </a:r>
            <a:endParaRPr lang="en-US" altLang="zh-TW" sz="1900" dirty="0" smtClean="0"/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27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9DDAB4BD-ABD2-4428-A46F-9EBED4844219}" type="slidenum">
              <a:rPr lang="en-US" altLang="en-US" smtClean="0">
                <a:solidFill>
                  <a:srgbClr val="FFFFFF"/>
                </a:solidFill>
              </a:rPr>
              <a:pPr/>
              <a:t>27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HK" sz="2800" dirty="0" smtClean="0"/>
              <a:t>Exercise:</a:t>
            </a:r>
            <a:r>
              <a:rPr lang="en-US" altLang="zh-TW" sz="2800" dirty="0" smtClean="0"/>
              <a:t> 3</a:t>
            </a:r>
            <a:r>
              <a:rPr lang="en-US" altLang="zh-HK" sz="2800" dirty="0" smtClean="0"/>
              <a:t>.5: </a:t>
            </a:r>
            <a:r>
              <a:rPr lang="en-US" altLang="zh-TW" sz="2800" dirty="0" smtClean="0"/>
              <a:t>Exercise based on entity </a:t>
            </a:r>
            <a:r>
              <a:rPr lang="en-US" altLang="zh-TW" sz="2800" i="1" dirty="0" smtClean="0"/>
              <a:t>eqb_comp4</a:t>
            </a:r>
            <a:r>
              <a:rPr lang="en-US" altLang="zh-TW" sz="2800" dirty="0" smtClean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4953000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library IEEE</a:t>
            </a:r>
            <a:r>
              <a:rPr lang="en-US" altLang="zh-TW" sz="2200" dirty="0" smtClean="0"/>
              <a:t>;</a:t>
            </a:r>
            <a:r>
              <a:rPr lang="en-US" altLang="zh-HK" sz="2000" dirty="0"/>
              <a:t> --</a:t>
            </a:r>
            <a:r>
              <a:rPr lang="en-US" altLang="zh-HK" sz="2000" dirty="0" err="1"/>
              <a:t>Vivado</a:t>
            </a:r>
            <a:r>
              <a:rPr lang="en-US" altLang="zh-HK" sz="2000" dirty="0"/>
              <a:t> </a:t>
            </a:r>
            <a:r>
              <a:rPr lang="en-US" altLang="zh-HK" sz="2000" dirty="0" smtClean="0"/>
              <a:t>14.4</a:t>
            </a:r>
            <a:endParaRPr lang="en-US" altLang="zh-TW" sz="2200" dirty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use IEEE.STD_LOGIC_1164.ALL;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entity eqb_comp4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port (a, b: in </a:t>
            </a:r>
            <a:r>
              <a:rPr lang="en-US" altLang="zh-TW" sz="2200" dirty="0" err="1"/>
              <a:t>std_logic_vector</a:t>
            </a:r>
            <a:r>
              <a:rPr lang="en-US" altLang="zh-TW" sz="2200" dirty="0"/>
              <a:t>(3 </a:t>
            </a:r>
            <a:r>
              <a:rPr lang="en-US" altLang="zh-TW" sz="2200" dirty="0" err="1"/>
              <a:t>downto</a:t>
            </a:r>
            <a:r>
              <a:rPr lang="en-US" altLang="zh-TW" sz="2200" dirty="0"/>
              <a:t> 0);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   </a:t>
            </a:r>
            <a:r>
              <a:rPr lang="en-US" altLang="zh-TW" sz="2200" dirty="0" err="1"/>
              <a:t>equals,bigger</a:t>
            </a:r>
            <a:r>
              <a:rPr lang="en-US" altLang="zh-TW" sz="2200" dirty="0"/>
              <a:t>:	out </a:t>
            </a:r>
            <a:r>
              <a:rPr lang="en-US" altLang="zh-TW" sz="2200" dirty="0" err="1"/>
              <a:t>std_logic</a:t>
            </a:r>
            <a:r>
              <a:rPr lang="en-US" altLang="zh-TW" sz="2200" dirty="0"/>
              <a:t>);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end eqb_comp4;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architecture dataflow4 of eqb_comp4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  equals &lt;= '1' when (a = b) else '0';--concurrent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  bigger &lt;='1' when (a &gt; b) else '0';--concurrent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200" dirty="0"/>
              <a:t>end dataflow4;</a:t>
            </a:r>
            <a:endParaRPr lang="en-US" altLang="zh-HK" sz="22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HK" sz="2200" dirty="0" smtClean="0"/>
              <a:t>(a) </a:t>
            </a:r>
            <a:r>
              <a:rPr lang="en-US" altLang="zh-TW" sz="2200" dirty="0" smtClean="0"/>
              <a:t>When will lines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200" dirty="0" smtClean="0"/>
              <a:t>     equals </a:t>
            </a:r>
            <a:r>
              <a:rPr lang="en-US" altLang="zh-TW" sz="2200" dirty="0"/>
              <a:t>&lt;= '1' when (a = b) else '0</a:t>
            </a:r>
            <a:r>
              <a:rPr lang="en-US" altLang="zh-TW" sz="2200" dirty="0" smtClean="0"/>
              <a:t>';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200" dirty="0" smtClean="0"/>
              <a:t>     bigger </a:t>
            </a:r>
            <a:r>
              <a:rPr lang="en-US" altLang="zh-TW" sz="2200" dirty="0"/>
              <a:t>&lt;='1' when (a &gt; b) else '0</a:t>
            </a:r>
            <a:r>
              <a:rPr lang="en-US" altLang="zh-TW" sz="2200" dirty="0" smtClean="0"/>
              <a:t>';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900" dirty="0" smtClean="0"/>
              <a:t>Answer: ___________________________________</a:t>
            </a:r>
          </a:p>
          <a:p>
            <a:pPr eaLnBrk="1" hangingPunct="1">
              <a:lnSpc>
                <a:spcPct val="80000"/>
              </a:lnSpc>
            </a:pPr>
            <a:endParaRPr lang="en-US" altLang="zh-TW" sz="2200" dirty="0" smtClean="0"/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AA9F5025-DCEA-4342-A7DD-574508AEFEBB}" type="slidenum">
              <a:rPr lang="en-US" altLang="en-US" smtClean="0">
                <a:latin typeface="Arial" charset="0"/>
              </a:rPr>
              <a:pPr/>
              <a:t>28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3400" y="1295400"/>
            <a:ext cx="8229600" cy="30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HK" sz="3600" u="sng" dirty="0" smtClean="0"/>
              <a:t>Exercise3.6 </a:t>
            </a:r>
            <a:r>
              <a:rPr lang="en-US" altLang="zh-HK" sz="3600" dirty="0" smtClean="0"/>
              <a:t>: Draw the schematic of this code</a:t>
            </a:r>
            <a:endParaRPr lang="en-US" altLang="zh-TW" sz="3600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772400" cy="45720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library IEEE</a:t>
            </a:r>
            <a:r>
              <a:rPr lang="en-US" altLang="zh-HK" sz="1800" dirty="0" smtClean="0"/>
              <a:t>; --</a:t>
            </a:r>
            <a:r>
              <a:rPr lang="en-US" altLang="zh-HK" sz="1800" dirty="0" err="1" smtClean="0"/>
              <a:t>Vivado</a:t>
            </a:r>
            <a:r>
              <a:rPr lang="en-US" altLang="zh-HK" sz="1800" dirty="0" smtClean="0"/>
              <a:t> 14.4</a:t>
            </a:r>
            <a:endParaRPr lang="en-US" altLang="zh-HK" sz="1800" dirty="0"/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use IEEE.STD_LOGIC_1164.ALL;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entity </a:t>
            </a:r>
            <a:r>
              <a:rPr lang="en-US" altLang="zh-HK" sz="1800" dirty="0" err="1"/>
              <a:t>abc</a:t>
            </a:r>
            <a:r>
              <a:rPr lang="en-US" altLang="zh-HK" sz="1800" dirty="0"/>
              <a:t> is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port (a, </a:t>
            </a:r>
            <a:r>
              <a:rPr lang="en-US" altLang="zh-HK" sz="1800" dirty="0" err="1"/>
              <a:t>b,c</a:t>
            </a:r>
            <a:r>
              <a:rPr lang="en-US" altLang="zh-HK" sz="1800" dirty="0"/>
              <a:t>: in </a:t>
            </a:r>
            <a:r>
              <a:rPr lang="en-US" altLang="zh-HK" sz="1800" dirty="0" err="1"/>
              <a:t>std_logic</a:t>
            </a:r>
            <a:r>
              <a:rPr lang="en-US" altLang="zh-HK" sz="1800" dirty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      y:	out </a:t>
            </a:r>
            <a:r>
              <a:rPr lang="en-US" altLang="zh-HK" sz="1800" dirty="0" err="1"/>
              <a:t>std_logic</a:t>
            </a:r>
            <a:r>
              <a:rPr lang="en-US" altLang="zh-HK" sz="1800" dirty="0"/>
              <a:t>);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 smtClean="0"/>
              <a:t>end </a:t>
            </a:r>
            <a:r>
              <a:rPr lang="en-US" altLang="zh-HK" sz="1800" dirty="0" err="1"/>
              <a:t>abc</a:t>
            </a:r>
            <a:r>
              <a:rPr lang="en-US" altLang="zh-HK" sz="1800" dirty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architecture </a:t>
            </a:r>
            <a:r>
              <a:rPr lang="en-US" altLang="zh-HK" sz="1800" dirty="0" err="1"/>
              <a:t>abc_arch</a:t>
            </a:r>
            <a:r>
              <a:rPr lang="en-US" altLang="zh-HK" sz="1800" dirty="0"/>
              <a:t> of </a:t>
            </a:r>
            <a:r>
              <a:rPr lang="en-US" altLang="zh-HK" sz="1800" dirty="0" err="1"/>
              <a:t>abc</a:t>
            </a:r>
            <a:r>
              <a:rPr lang="en-US" altLang="zh-HK" sz="1800" dirty="0"/>
              <a:t> is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signal x : </a:t>
            </a:r>
            <a:r>
              <a:rPr lang="en-US" altLang="zh-HK" sz="1800" dirty="0" err="1"/>
              <a:t>std_logic</a:t>
            </a:r>
            <a:r>
              <a:rPr lang="en-US" altLang="zh-HK" sz="1800" dirty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begin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    x &lt;= a nor b;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    y &lt;=x and c;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HK" sz="1800" dirty="0"/>
              <a:t>end </a:t>
            </a:r>
            <a:r>
              <a:rPr lang="en-US" altLang="zh-HK" sz="1800" dirty="0" err="1"/>
              <a:t>abc_arch</a:t>
            </a:r>
            <a:r>
              <a:rPr lang="en-US" altLang="zh-HK" sz="1800" dirty="0"/>
              <a:t>;</a:t>
            </a:r>
            <a:endParaRPr lang="en-US" altLang="zh-TW" sz="1800" dirty="0" smtClean="0"/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C3417071-0FEB-4810-9DD4-2527C5D88B95}" type="slidenum">
              <a:rPr lang="en-US" altLang="en-US" smtClean="0">
                <a:latin typeface="Arial" charset="0"/>
              </a:rPr>
              <a:pPr/>
              <a:t>29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410200" y="1676400"/>
            <a:ext cx="3276600" cy="464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VHDL operators</a:t>
            </a:r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And their usage</a:t>
            </a:r>
          </a:p>
        </p:txBody>
      </p:sp>
      <p:sp>
        <p:nvSpPr>
          <p:cNvPr id="11268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1269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EF6A8796-4358-4284-BE79-7F16267740A1}" type="slidenum">
              <a:rPr lang="en-US" altLang="en-US" smtClean="0">
                <a:solidFill>
                  <a:srgbClr val="FFFFFF"/>
                </a:solidFill>
              </a:rPr>
              <a:pPr/>
              <a:t>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zh-TW" altLang="zh-TW" sz="3600" smtClean="0"/>
              <a:t>(3) </a:t>
            </a:r>
            <a:r>
              <a:rPr lang="en-US" altLang="zh-TW" sz="3600" smtClean="0"/>
              <a:t>Behavioral design description method {</a:t>
            </a:r>
            <a:r>
              <a:rPr lang="en-US" altLang="zh-TW" sz="3600" smtClean="0">
                <a:solidFill>
                  <a:srgbClr val="CB1549"/>
                </a:solidFill>
              </a:rPr>
              <a:t>Using Process( )</a:t>
            </a:r>
            <a:r>
              <a:rPr lang="en-US" altLang="zh-TW" sz="3600" smtClean="0"/>
              <a:t> }</a:t>
            </a:r>
            <a:endParaRPr lang="zh-TW" altLang="en-US" sz="3600" smtClean="0"/>
          </a:p>
        </p:txBody>
      </p:sp>
      <p:sp>
        <p:nvSpPr>
          <p:cNvPr id="35843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584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D5F45962-964C-44D5-B135-03A09184871F}" type="slidenum">
              <a:rPr lang="en-US" altLang="en-US" smtClean="0">
                <a:solidFill>
                  <a:srgbClr val="FFFFFF"/>
                </a:solidFill>
              </a:rPr>
              <a:pPr/>
              <a:t>30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35845" name="Group 4"/>
          <p:cNvGrpSpPr>
            <a:grpSpLocks noChangeAspect="1"/>
          </p:cNvGrpSpPr>
          <p:nvPr/>
        </p:nvGrpSpPr>
        <p:grpSpPr bwMode="auto">
          <a:xfrm>
            <a:off x="1295400" y="2438400"/>
            <a:ext cx="6573838" cy="3238500"/>
            <a:chOff x="809" y="1756"/>
            <a:chExt cx="4141" cy="2040"/>
          </a:xfrm>
        </p:grpSpPr>
        <p:sp>
          <p:nvSpPr>
            <p:cNvPr id="35847" name="AutoShape 5"/>
            <p:cNvSpPr>
              <a:spLocks noChangeAspect="1" noChangeArrowheads="1" noTextEdit="1"/>
            </p:cNvSpPr>
            <p:nvPr/>
          </p:nvSpPr>
          <p:spPr bwMode="auto">
            <a:xfrm>
              <a:off x="809" y="1756"/>
              <a:ext cx="4141" cy="1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48" name="Line 6"/>
            <p:cNvSpPr>
              <a:spLocks noChangeShapeType="1"/>
            </p:cNvSpPr>
            <p:nvPr/>
          </p:nvSpPr>
          <p:spPr bwMode="auto">
            <a:xfrm>
              <a:off x="2876" y="238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49" name="Line 7"/>
            <p:cNvSpPr>
              <a:spLocks noChangeShapeType="1"/>
            </p:cNvSpPr>
            <p:nvPr/>
          </p:nvSpPr>
          <p:spPr bwMode="auto">
            <a:xfrm>
              <a:off x="1458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Line 8"/>
            <p:cNvSpPr>
              <a:spLocks noChangeShapeType="1"/>
            </p:cNvSpPr>
            <p:nvPr/>
          </p:nvSpPr>
          <p:spPr bwMode="auto">
            <a:xfrm>
              <a:off x="2876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Line 9"/>
            <p:cNvSpPr>
              <a:spLocks noChangeShapeType="1"/>
            </p:cNvSpPr>
            <p:nvPr/>
          </p:nvSpPr>
          <p:spPr bwMode="auto">
            <a:xfrm>
              <a:off x="4294" y="2544"/>
              <a:ext cx="0" cy="16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Line 10"/>
            <p:cNvSpPr>
              <a:spLocks noChangeShapeType="1"/>
            </p:cNvSpPr>
            <p:nvPr/>
          </p:nvSpPr>
          <p:spPr bwMode="auto">
            <a:xfrm>
              <a:off x="1458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3" name="Line 11"/>
            <p:cNvSpPr>
              <a:spLocks noChangeShapeType="1"/>
            </p:cNvSpPr>
            <p:nvPr/>
          </p:nvSpPr>
          <p:spPr bwMode="auto">
            <a:xfrm>
              <a:off x="2876" y="2544"/>
              <a:ext cx="1418" cy="0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Rectangle 12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55" name="Rectangle 13"/>
            <p:cNvSpPr>
              <a:spLocks noChangeArrowheads="1"/>
            </p:cNvSpPr>
            <p:nvPr/>
          </p:nvSpPr>
          <p:spPr bwMode="auto">
            <a:xfrm>
              <a:off x="935" y="2767"/>
              <a:ext cx="1102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1. Structural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5856" name="Rectangle 14"/>
            <p:cNvSpPr>
              <a:spLocks noChangeArrowheads="1"/>
            </p:cNvSpPr>
            <p:nvPr/>
          </p:nvSpPr>
          <p:spPr bwMode="auto">
            <a:xfrm>
              <a:off x="880" y="3005"/>
              <a:ext cx="1232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port map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35857" name="Rectangle 15"/>
            <p:cNvSpPr>
              <a:spLocks noChangeArrowheads="1"/>
            </p:cNvSpPr>
            <p:nvPr/>
          </p:nvSpPr>
          <p:spPr bwMode="auto">
            <a:xfrm>
              <a:off x="837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58" name="Rectangle 16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59" name="Rectangle 17"/>
            <p:cNvSpPr>
              <a:spLocks noChangeArrowheads="1"/>
            </p:cNvSpPr>
            <p:nvPr/>
          </p:nvSpPr>
          <p:spPr bwMode="auto">
            <a:xfrm>
              <a:off x="2348" y="2767"/>
              <a:ext cx="114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2. Data Flow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5860" name="Rectangle 18"/>
            <p:cNvSpPr>
              <a:spLocks noChangeArrowheads="1"/>
            </p:cNvSpPr>
            <p:nvPr/>
          </p:nvSpPr>
          <p:spPr bwMode="auto">
            <a:xfrm>
              <a:off x="2196" y="3005"/>
              <a:ext cx="1437" cy="7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(parallel)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dirty="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concurrent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 u="sng" dirty="0">
                  <a:solidFill>
                    <a:srgbClr val="000000"/>
                  </a:solidFill>
                  <a:latin typeface="Arial" charset="0"/>
                </a:rPr>
                <a:t>statements</a:t>
              </a:r>
              <a:endParaRPr lang="en-US" altLang="en-US" sz="2800" u="sng" dirty="0">
                <a:latin typeface="Times New Roman" pitchFamily="18" charset="0"/>
              </a:endParaRPr>
            </a:p>
          </p:txBody>
        </p:sp>
        <p:sp>
          <p:nvSpPr>
            <p:cNvPr id="35861" name="Rectangle 19"/>
            <p:cNvSpPr>
              <a:spLocks noChangeArrowheads="1"/>
            </p:cNvSpPr>
            <p:nvPr/>
          </p:nvSpPr>
          <p:spPr bwMode="auto">
            <a:xfrm>
              <a:off x="2255" y="2704"/>
              <a:ext cx="124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62" name="Rectangle 20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63" name="Rectangle 21"/>
            <p:cNvSpPr>
              <a:spLocks noChangeArrowheads="1"/>
            </p:cNvSpPr>
            <p:nvPr/>
          </p:nvSpPr>
          <p:spPr bwMode="auto">
            <a:xfrm>
              <a:off x="3737" y="2767"/>
              <a:ext cx="118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3. Behavioral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5864" name="Rectangle 22"/>
            <p:cNvSpPr>
              <a:spLocks noChangeArrowheads="1"/>
            </p:cNvSpPr>
            <p:nvPr/>
          </p:nvSpPr>
          <p:spPr bwMode="auto">
            <a:xfrm>
              <a:off x="3764" y="3005"/>
              <a:ext cx="114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(serial)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Use </a:t>
              </a:r>
              <a:r>
                <a:rPr lang="en-US" altLang="en-US" sz="2400" u="sng">
                  <a:solidFill>
                    <a:srgbClr val="000000"/>
                  </a:solidFill>
                  <a:latin typeface="Arial" charset="0"/>
                </a:rPr>
                <a:t>process</a:t>
              </a:r>
              <a:endParaRPr lang="en-US" altLang="en-US" sz="2800" u="sng">
                <a:latin typeface="Times New Roman" pitchFamily="18" charset="0"/>
              </a:endParaRPr>
            </a:p>
          </p:txBody>
        </p:sp>
        <p:sp>
          <p:nvSpPr>
            <p:cNvPr id="35865" name="Rectangle 23"/>
            <p:cNvSpPr>
              <a:spLocks noChangeArrowheads="1"/>
            </p:cNvSpPr>
            <p:nvPr/>
          </p:nvSpPr>
          <p:spPr bwMode="auto">
            <a:xfrm>
              <a:off x="3672" y="2704"/>
              <a:ext cx="1250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66" name="Rectangle 24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35867" name="Rectangle 25"/>
            <p:cNvSpPr>
              <a:spLocks noChangeArrowheads="1"/>
            </p:cNvSpPr>
            <p:nvPr/>
          </p:nvSpPr>
          <p:spPr bwMode="auto">
            <a:xfrm>
              <a:off x="2581" y="1847"/>
              <a:ext cx="66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Design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5868" name="Rectangle 26"/>
            <p:cNvSpPr>
              <a:spLocks noChangeArrowheads="1"/>
            </p:cNvSpPr>
            <p:nvPr/>
          </p:nvSpPr>
          <p:spPr bwMode="auto">
            <a:xfrm>
              <a:off x="2412" y="2084"/>
              <a:ext cx="99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  <a:buFontTx/>
                <a:buChar char="•"/>
              </a:pPr>
              <a:r>
                <a:rPr lang="en-US" altLang="en-US" sz="2400">
                  <a:solidFill>
                    <a:srgbClr val="000000"/>
                  </a:solidFill>
                  <a:latin typeface="Arial" charset="0"/>
                </a:rPr>
                <a:t>description</a:t>
              </a:r>
              <a:endParaRPr lang="en-US" altLang="en-US" sz="2800">
                <a:latin typeface="Times New Roman" pitchFamily="18" charset="0"/>
              </a:endParaRPr>
            </a:p>
          </p:txBody>
        </p:sp>
        <p:sp>
          <p:nvSpPr>
            <p:cNvPr id="35869" name="Rectangle 27"/>
            <p:cNvSpPr>
              <a:spLocks noChangeArrowheads="1"/>
            </p:cNvSpPr>
            <p:nvPr/>
          </p:nvSpPr>
          <p:spPr bwMode="auto">
            <a:xfrm>
              <a:off x="2345" y="1784"/>
              <a:ext cx="1069" cy="600"/>
            </a:xfrm>
            <a:prstGeom prst="rect">
              <a:avLst/>
            </a:prstGeom>
            <a:noFill/>
            <a:ln w="2222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endParaRPr lang="en-US" altLang="en-US"/>
            </a:p>
          </p:txBody>
        </p:sp>
      </p:grpSp>
      <p:pic>
        <p:nvPicPr>
          <p:cNvPr id="35846" name="Picture 29" descr="C:\Users\khwong.PC91075\AppData\Local\Microsoft\Windows\Temporary Internet Files\Content.IE5\ZYQQ0JHW\tick-button-imag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338" y="54864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600" smtClean="0"/>
              <a:t>Behavioral design is sequential</a:t>
            </a:r>
            <a:br>
              <a:rPr lang="en-US" altLang="zh-TW" sz="3600" smtClean="0"/>
            </a:br>
            <a:r>
              <a:rPr lang="en-US" altLang="zh-TW" sz="3600" smtClean="0"/>
              <a:t>the keyword is ‘process’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Sequential, inside a process</a:t>
            </a:r>
          </a:p>
          <a:p>
            <a:pPr eaLnBrk="1" hangingPunct="1"/>
            <a:r>
              <a:rPr lang="en-US" altLang="zh-TW" smtClean="0"/>
              <a:t>Just like a sequential program</a:t>
            </a:r>
          </a:p>
          <a:p>
            <a:pPr eaLnBrk="1" hangingPunct="1"/>
            <a:r>
              <a:rPr lang="en-US" altLang="zh-TW" smtClean="0"/>
              <a:t>the main character is</a:t>
            </a:r>
          </a:p>
          <a:p>
            <a:pPr lvl="1" eaLnBrk="1" hangingPunct="1"/>
            <a:r>
              <a:rPr lang="en-US" altLang="zh-TW" smtClean="0"/>
              <a:t> ‘process(</a:t>
            </a:r>
            <a:r>
              <a:rPr lang="en-US" altLang="zh-TW" smtClean="0">
                <a:solidFill>
                  <a:srgbClr val="CB1549"/>
                </a:solidFill>
              </a:rPr>
              <a:t>sensitivity list</a:t>
            </a:r>
            <a:r>
              <a:rPr lang="en-US" altLang="zh-TW" smtClean="0"/>
              <a:t>)’</a:t>
            </a: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C01A294B-23C5-492F-A355-EA79E823F2A9}" type="slidenum">
              <a:rPr lang="en-US" altLang="en-US" smtClean="0">
                <a:solidFill>
                  <a:srgbClr val="FFFFFF"/>
                </a:solidFill>
              </a:rPr>
              <a:pPr/>
              <a:t>31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301625"/>
            <a:ext cx="7313612" cy="990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zh-TW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381000"/>
            <a:ext cx="7772400" cy="5867400"/>
          </a:xfrm>
          <a:ln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TW" sz="1800" dirty="0"/>
              <a:t>library IEEE; --vivado14.4</a:t>
            </a:r>
          </a:p>
          <a:p>
            <a:pPr eaLnBrk="1" hangingPunct="1"/>
            <a:r>
              <a:rPr lang="en-US" altLang="zh-TW" sz="1800" dirty="0"/>
              <a:t>use IEEE.STD_LOGIC_1164.ALL;</a:t>
            </a:r>
          </a:p>
          <a:p>
            <a:pPr eaLnBrk="1" hangingPunct="1"/>
            <a:r>
              <a:rPr lang="en-US" altLang="zh-TW" sz="1800" dirty="0"/>
              <a:t>entity eqcomp4 is port(</a:t>
            </a:r>
          </a:p>
          <a:p>
            <a:pPr eaLnBrk="1" hangingPunct="1"/>
            <a:r>
              <a:rPr lang="en-US" altLang="zh-TW" sz="1800" dirty="0"/>
              <a:t>port (a, b: in </a:t>
            </a:r>
            <a:r>
              <a:rPr lang="en-US" altLang="zh-TW" sz="1800" dirty="0" err="1"/>
              <a:t>std_logic;_vector</a:t>
            </a:r>
            <a:r>
              <a:rPr lang="en-US" altLang="zh-TW" sz="1800" dirty="0"/>
              <a:t>(3 </a:t>
            </a:r>
            <a:r>
              <a:rPr lang="en-US" altLang="zh-TW" sz="1800" dirty="0" err="1"/>
              <a:t>downto</a:t>
            </a:r>
            <a:r>
              <a:rPr lang="en-US" altLang="zh-TW" sz="1800" dirty="0"/>
              <a:t> 0)</a:t>
            </a:r>
          </a:p>
          <a:p>
            <a:pPr eaLnBrk="1" hangingPunct="1"/>
            <a:r>
              <a:rPr lang="en-US" altLang="zh-TW" sz="1800" dirty="0"/>
              <a:t>      equals:	out </a:t>
            </a:r>
            <a:r>
              <a:rPr lang="en-US" altLang="zh-TW" sz="1800" dirty="0" err="1"/>
              <a:t>std_logic</a:t>
            </a:r>
            <a:r>
              <a:rPr lang="en-US" altLang="zh-TW" sz="1800" dirty="0"/>
              <a:t>);</a:t>
            </a:r>
          </a:p>
          <a:p>
            <a:pPr eaLnBrk="1" hangingPunct="1"/>
            <a:r>
              <a:rPr lang="en-US" altLang="zh-TW" sz="1800" dirty="0"/>
              <a:t>end eqcomp4;</a:t>
            </a:r>
          </a:p>
          <a:p>
            <a:pPr eaLnBrk="1" hangingPunct="1"/>
            <a:r>
              <a:rPr lang="en-US" altLang="zh-TW" sz="1800" dirty="0"/>
              <a:t>architecture behavioral of eqcomp4 is</a:t>
            </a:r>
          </a:p>
          <a:p>
            <a:pPr eaLnBrk="1" hangingPunct="1"/>
            <a:r>
              <a:rPr lang="en-US" altLang="zh-TW" sz="1800" dirty="0"/>
              <a:t>begin</a:t>
            </a:r>
          </a:p>
          <a:p>
            <a:pPr eaLnBrk="1" hangingPunct="1"/>
            <a:r>
              <a:rPr lang="en-US" altLang="zh-TW" sz="1800" dirty="0"/>
              <a:t>comp: process (a, b)</a:t>
            </a:r>
          </a:p>
          <a:p>
            <a:pPr eaLnBrk="1" hangingPunct="1"/>
            <a:r>
              <a:rPr lang="en-US" altLang="zh-TW" sz="1800" dirty="0"/>
              <a:t>begin</a:t>
            </a:r>
          </a:p>
          <a:p>
            <a:pPr eaLnBrk="1" hangingPunct="1"/>
            <a:r>
              <a:rPr lang="en-US" altLang="zh-TW" sz="1800" dirty="0"/>
              <a:t>		if a = b then</a:t>
            </a:r>
          </a:p>
          <a:p>
            <a:pPr eaLnBrk="1" hangingPunct="1"/>
            <a:r>
              <a:rPr lang="en-US" altLang="zh-TW" sz="1800" dirty="0"/>
              <a:t>			equals &lt;= '1';</a:t>
            </a:r>
          </a:p>
          <a:p>
            <a:pPr eaLnBrk="1" hangingPunct="1"/>
            <a:r>
              <a:rPr lang="en-US" altLang="zh-TW" sz="1800" dirty="0"/>
              <a:t>		else</a:t>
            </a:r>
          </a:p>
          <a:p>
            <a:pPr eaLnBrk="1" hangingPunct="1"/>
            <a:r>
              <a:rPr lang="en-US" altLang="zh-TW" sz="1800" dirty="0"/>
              <a:t>			equals &lt;= '0';</a:t>
            </a:r>
          </a:p>
          <a:p>
            <a:pPr eaLnBrk="1" hangingPunct="1"/>
            <a:r>
              <a:rPr lang="en-US" altLang="zh-TW" sz="1800" dirty="0"/>
              <a:t>		end if;</a:t>
            </a:r>
          </a:p>
          <a:p>
            <a:pPr eaLnBrk="1" hangingPunct="1"/>
            <a:r>
              <a:rPr lang="en-US" altLang="zh-TW" sz="1800" dirty="0"/>
              <a:t>end process;</a:t>
            </a:r>
          </a:p>
          <a:p>
            <a:pPr eaLnBrk="1" hangingPunct="1"/>
            <a:r>
              <a:rPr lang="en-US" altLang="zh-TW" sz="1800" dirty="0"/>
              <a:t> end behavioral;</a:t>
            </a:r>
            <a:endParaRPr lang="en-US" altLang="zh-TW" sz="1800" dirty="0" smtClean="0"/>
          </a:p>
        </p:txBody>
      </p:sp>
      <p:sp>
        <p:nvSpPr>
          <p:cNvPr id="3789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78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633B497C-04CA-4FD2-B01C-9C1711746FAD}" type="slidenum">
              <a:rPr lang="en-US" altLang="en-US" smtClean="0">
                <a:solidFill>
                  <a:srgbClr val="FFFFFF"/>
                </a:solidFill>
              </a:rPr>
              <a:pPr/>
              <a:t>32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37894" name="TextBox 1"/>
          <p:cNvSpPr txBox="1">
            <a:spLocks noChangeArrowheads="1"/>
          </p:cNvSpPr>
          <p:nvPr/>
        </p:nvSpPr>
        <p:spPr bwMode="auto">
          <a:xfrm>
            <a:off x="4979988" y="1831295"/>
            <a:ext cx="3402012" cy="15700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z="2400" b="1" dirty="0">
                <a:solidFill>
                  <a:srgbClr val="7030A0"/>
                </a:solidFill>
              </a:rPr>
              <a:t>Behavioral design:</a:t>
            </a:r>
          </a:p>
          <a:p>
            <a:r>
              <a:rPr lang="en-US" altLang="en-US" sz="2400" b="1" dirty="0">
                <a:solidFill>
                  <a:srgbClr val="7030A0"/>
                </a:solidFill>
              </a:rPr>
              <a:t>It is sequential,</a:t>
            </a:r>
          </a:p>
          <a:p>
            <a:r>
              <a:rPr lang="en-US" altLang="en-US" sz="2400" b="1" dirty="0">
                <a:solidFill>
                  <a:srgbClr val="7030A0"/>
                </a:solidFill>
              </a:rPr>
              <a:t>the keyword </a:t>
            </a:r>
          </a:p>
          <a:p>
            <a:r>
              <a:rPr lang="en-US" altLang="en-US" sz="2400" b="1" dirty="0">
                <a:solidFill>
                  <a:srgbClr val="7030A0"/>
                </a:solidFill>
              </a:rPr>
              <a:t>is ‘process’</a:t>
            </a:r>
          </a:p>
        </p:txBody>
      </p:sp>
      <p:sp>
        <p:nvSpPr>
          <p:cNvPr id="37895" name="TextBox 2"/>
          <p:cNvSpPr txBox="1">
            <a:spLocks noChangeArrowheads="1"/>
          </p:cNvSpPr>
          <p:nvPr/>
        </p:nvSpPr>
        <p:spPr bwMode="auto">
          <a:xfrm>
            <a:off x="4953000" y="4267200"/>
            <a:ext cx="3429000" cy="181588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z="2800">
                <a:solidFill>
                  <a:srgbClr val="3366FF"/>
                </a:solidFill>
              </a:rPr>
              <a:t>sequential execution</a:t>
            </a:r>
          </a:p>
          <a:p>
            <a:r>
              <a:rPr lang="en-US" altLang="en-US" sz="2800">
                <a:solidFill>
                  <a:srgbClr val="3366FF"/>
                </a:solidFill>
              </a:rPr>
              <a:t>like a sequential </a:t>
            </a:r>
          </a:p>
          <a:p>
            <a:r>
              <a:rPr lang="en-US" altLang="en-US" sz="2800">
                <a:solidFill>
                  <a:srgbClr val="3366FF"/>
                </a:solidFill>
              </a:rPr>
              <a:t>software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4191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HK" sz="3200" dirty="0" smtClean="0"/>
              <a:t>Exercise </a:t>
            </a:r>
            <a:r>
              <a:rPr lang="en-US" altLang="zh-TW" sz="3200" dirty="0" smtClean="0"/>
              <a:t>3</a:t>
            </a:r>
            <a:r>
              <a:rPr lang="en-US" altLang="zh-HK" sz="3200" dirty="0" smtClean="0"/>
              <a:t>.7: </a:t>
            </a:r>
            <a:r>
              <a:rPr lang="en-US" altLang="zh-TW" sz="3200" dirty="0" smtClean="0"/>
              <a:t>Exercise based on </a:t>
            </a:r>
            <a:r>
              <a:rPr lang="en-US" altLang="zh-TW" sz="3200" i="1" dirty="0" smtClean="0"/>
              <a:t>eqcomp4</a:t>
            </a:r>
            <a:r>
              <a:rPr lang="en-US" altLang="zh-TW" sz="2800" dirty="0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524000"/>
            <a:ext cx="4038600" cy="4876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zh-TW" sz="2400" dirty="0" smtClean="0"/>
              <a:t>(a) When will the line containing process( ), be executed?</a:t>
            </a:r>
          </a:p>
          <a:p>
            <a:pPr lvl="1" eaLnBrk="1" hangingPunct="1"/>
            <a:r>
              <a:rPr lang="en-US" altLang="zh-TW" sz="2800" dirty="0" smtClean="0"/>
              <a:t>Answer:</a:t>
            </a:r>
          </a:p>
          <a:p>
            <a:pPr lvl="1" eaLnBrk="1" hangingPunct="1"/>
            <a:r>
              <a:rPr lang="en-US" altLang="zh-TW" sz="2800" dirty="0" smtClean="0"/>
              <a:t>________________</a:t>
            </a:r>
          </a:p>
          <a:p>
            <a:pPr lvl="1" eaLnBrk="1" hangingPunct="1"/>
            <a:r>
              <a:rPr lang="en-US" altLang="zh-TW" sz="2800" dirty="0" smtClean="0"/>
              <a:t>________________</a:t>
            </a:r>
          </a:p>
          <a:p>
            <a:pPr eaLnBrk="1" hangingPunct="1"/>
            <a:r>
              <a:rPr lang="en-US" altLang="zh-TW" sz="2400" dirty="0" smtClean="0"/>
              <a:t>(b) When will lines after </a:t>
            </a:r>
            <a:r>
              <a:rPr lang="en-US" altLang="zh-TW" sz="2400" u="sng" dirty="0" smtClean="0"/>
              <a:t>process ( ) begin </a:t>
            </a:r>
            <a:r>
              <a:rPr lang="en-US" altLang="zh-TW" sz="2400" dirty="0" smtClean="0"/>
              <a:t>be executed?</a:t>
            </a:r>
          </a:p>
          <a:p>
            <a:pPr lvl="1" eaLnBrk="1" hangingPunct="1"/>
            <a:r>
              <a:rPr lang="en-US" altLang="zh-TW" sz="2800" dirty="0" smtClean="0"/>
              <a:t>Answer:</a:t>
            </a:r>
          </a:p>
          <a:p>
            <a:pPr lvl="1" eaLnBrk="1" hangingPunct="1"/>
            <a:r>
              <a:rPr lang="en-US" altLang="zh-TW" sz="2800" dirty="0" smtClean="0"/>
              <a:t>_______________</a:t>
            </a:r>
          </a:p>
          <a:p>
            <a:pPr eaLnBrk="1" hangingPunct="1"/>
            <a:endParaRPr lang="en-US" altLang="zh-TW" sz="24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419600" y="381000"/>
            <a:ext cx="4713288" cy="6324600"/>
          </a:xfrm>
          <a:ln>
            <a:solidFill>
              <a:schemeClr val="accent1">
                <a:shade val="50000"/>
              </a:schemeClr>
            </a:solidFill>
          </a:ln>
        </p:spPr>
        <p:txBody>
          <a:bodyPr rtlCol="0">
            <a:noAutofit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library IEEE; --</a:t>
            </a:r>
            <a:r>
              <a:rPr lang="en-US" altLang="zh-TW" sz="2000" dirty="0" smtClean="0"/>
              <a:t>vivado14.4 ok</a:t>
            </a:r>
            <a:endParaRPr lang="en-US" altLang="zh-TW" sz="20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use IEEE.STD_LOGIC_1164.ALL;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entity eqcomp4 is port(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 err="1"/>
              <a:t>a,b:in</a:t>
            </a:r>
            <a:r>
              <a:rPr lang="en-US" altLang="zh-TW" sz="2000" dirty="0"/>
              <a:t> </a:t>
            </a:r>
            <a:r>
              <a:rPr lang="en-US" altLang="zh-TW" sz="2000" dirty="0" err="1"/>
              <a:t>std_logic_vector</a:t>
            </a:r>
            <a:r>
              <a:rPr lang="en-US" altLang="zh-TW" sz="2000" dirty="0"/>
              <a:t>(3 </a:t>
            </a:r>
            <a:r>
              <a:rPr lang="en-US" altLang="zh-TW" sz="2000" dirty="0" err="1"/>
              <a:t>downto</a:t>
            </a:r>
            <a:r>
              <a:rPr lang="en-US" altLang="zh-TW" sz="2000" dirty="0"/>
              <a:t> 0);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equals:	out </a:t>
            </a:r>
            <a:r>
              <a:rPr lang="en-US" altLang="zh-TW" sz="2000" dirty="0" err="1"/>
              <a:t>std_logic</a:t>
            </a:r>
            <a:r>
              <a:rPr lang="en-US" altLang="zh-TW" sz="2000" dirty="0"/>
              <a:t>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end eqcomp4;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architecture behavioral of eqcomp4 </a:t>
            </a:r>
            <a:r>
              <a:rPr lang="en-US" altLang="zh-TW" sz="2000" dirty="0" smtClean="0"/>
              <a:t>is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 smtClean="0"/>
              <a:t>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 smtClean="0"/>
              <a:t>comp</a:t>
            </a:r>
            <a:r>
              <a:rPr lang="en-US" altLang="zh-TW" sz="2000" dirty="0"/>
              <a:t>: process (a, b)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 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if a = b then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	  equals &lt;= '1';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 smtClean="0"/>
              <a:t>else</a:t>
            </a:r>
            <a:endParaRPr lang="en-US" altLang="zh-TW" sz="20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	  </a:t>
            </a:r>
            <a:r>
              <a:rPr lang="en-US" altLang="zh-TW" sz="2000" dirty="0" smtClean="0"/>
              <a:t>equals </a:t>
            </a:r>
            <a:r>
              <a:rPr lang="en-US" altLang="zh-TW" sz="2000" dirty="0"/>
              <a:t>&lt;= '0';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/>
              <a:t>	    end if;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2000" dirty="0" smtClean="0"/>
              <a:t>end process; end </a:t>
            </a:r>
            <a:r>
              <a:rPr lang="en-US" altLang="zh-TW" sz="2000" dirty="0"/>
              <a:t>behavioral;</a:t>
            </a:r>
            <a:endParaRPr lang="en-US" altLang="zh-TW" sz="2000" dirty="0" smtClean="0"/>
          </a:p>
        </p:txBody>
      </p:sp>
      <p:sp>
        <p:nvSpPr>
          <p:cNvPr id="3891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AA29FC5A-33E7-4A85-A868-33C9154AAFA9}" type="slidenum">
              <a:rPr lang="en-US" altLang="en-US" smtClean="0">
                <a:latin typeface="Arial" charset="0"/>
              </a:rPr>
              <a:pPr/>
              <a:t>33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Concurrent VS sequential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100" smtClean="0"/>
              <a:t>Every statement inside the architecture body is executed concurrently, except statements enclosed by a process.</a:t>
            </a:r>
          </a:p>
          <a:p>
            <a:pPr eaLnBrk="1" hangingPunct="1"/>
            <a:r>
              <a:rPr lang="en-US" altLang="zh-TW" sz="2100" smtClean="0"/>
              <a:t>Process</a:t>
            </a:r>
          </a:p>
          <a:p>
            <a:pPr lvl="1" eaLnBrk="1" hangingPunct="1"/>
            <a:r>
              <a:rPr lang="en-US" altLang="zh-TW" sz="1900" smtClean="0"/>
              <a:t>Statements within a process are executed sequentially. Result is known when the whole </a:t>
            </a:r>
            <a:r>
              <a:rPr lang="en-US" altLang="zh-TW" sz="1900" u="sng" smtClean="0"/>
              <a:t>process</a:t>
            </a:r>
            <a:r>
              <a:rPr lang="en-US" altLang="zh-TW" sz="1900" smtClean="0"/>
              <a:t> is complete.</a:t>
            </a:r>
          </a:p>
          <a:p>
            <a:pPr lvl="1" eaLnBrk="1" hangingPunct="1"/>
            <a:r>
              <a:rPr lang="en-US" altLang="zh-TW" sz="1900" smtClean="0"/>
              <a:t>You may treat a </a:t>
            </a:r>
            <a:r>
              <a:rPr lang="en-US" altLang="zh-TW" sz="1900" u="sng" smtClean="0"/>
              <a:t>process as one concurrent </a:t>
            </a:r>
            <a:r>
              <a:rPr lang="en-US" altLang="zh-TW" sz="1900" smtClean="0"/>
              <a:t>statement in the architecture body.</a:t>
            </a:r>
          </a:p>
          <a:p>
            <a:pPr lvl="1" eaLnBrk="1" hangingPunct="1"/>
            <a:r>
              <a:rPr lang="en-US" altLang="zh-TW" sz="1900" smtClean="0"/>
              <a:t>Process(sensitivity list): when </a:t>
            </a:r>
            <a:r>
              <a:rPr lang="en-US" altLang="zh-TW" sz="1900" u="sng" smtClean="0"/>
              <a:t>one or more </a:t>
            </a:r>
            <a:r>
              <a:rPr lang="en-US" altLang="zh-TW" sz="1900" smtClean="0"/>
              <a:t>signals in the </a:t>
            </a:r>
            <a:r>
              <a:rPr lang="en-US" altLang="zh-TW" sz="1900" u="sng" smtClean="0"/>
              <a:t>sensitivity list </a:t>
            </a:r>
            <a:r>
              <a:rPr lang="en-US" altLang="zh-TW" sz="1900" smtClean="0"/>
              <a:t>change state, the process executes once.</a:t>
            </a:r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399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FC9CC231-AB63-42E0-98B7-C206625BC04B}" type="slidenum">
              <a:rPr lang="en-US" altLang="en-US" smtClean="0">
                <a:solidFill>
                  <a:srgbClr val="FFFFFF"/>
                </a:solidFill>
              </a:rPr>
              <a:pPr/>
              <a:t>34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ctr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cap="none" smtClean="0"/>
              <a:t>DESIGN CONSTRUCTIONS</a:t>
            </a:r>
            <a:endParaRPr lang="en-US" altLang="en-US" cap="none" smtClean="0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Concurrent  and sequential</a:t>
            </a:r>
          </a:p>
        </p:txBody>
      </p:sp>
      <p:sp>
        <p:nvSpPr>
          <p:cNvPr id="40964" name="Rectangle 9"/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0965" name="Rectangle 10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270B2165-0DA6-4CEE-BA25-B3566D097743}" type="slidenum">
              <a:rPr lang="en-US" altLang="en-US" smtClean="0">
                <a:solidFill>
                  <a:srgbClr val="FFFFFF"/>
                </a:solidFill>
              </a:rPr>
              <a:pPr/>
              <a:t>35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Design constructions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z="2500" b="1" smtClean="0"/>
              <a:t>Concurrent</a:t>
            </a:r>
            <a:r>
              <a:rPr lang="en-US" altLang="zh-TW" sz="2500" smtClean="0"/>
              <a:t>: statements that can be stand-alone</a:t>
            </a:r>
          </a:p>
          <a:p>
            <a:pPr lvl="1" eaLnBrk="1" hangingPunct="1"/>
            <a:r>
              <a:rPr lang="en-US" altLang="zh-TW" sz="2100" smtClean="0"/>
              <a:t>When-else</a:t>
            </a:r>
          </a:p>
          <a:p>
            <a:pPr lvl="1" eaLnBrk="1" hangingPunct="1"/>
            <a:r>
              <a:rPr lang="en-US" altLang="zh-TW" sz="2100" smtClean="0"/>
              <a:t>With-select-when</a:t>
            </a:r>
          </a:p>
          <a:p>
            <a:pPr eaLnBrk="1" hangingPunct="1"/>
            <a:r>
              <a:rPr lang="en-US" altLang="zh-TW" sz="2500" b="1" smtClean="0"/>
              <a:t>Sequential</a:t>
            </a:r>
            <a:r>
              <a:rPr lang="en-US" altLang="zh-TW" sz="2500" smtClean="0"/>
              <a:t>: statements that can only live inside </a:t>
            </a:r>
            <a:r>
              <a:rPr lang="en-US" altLang="zh-TW" sz="2500" smtClean="0">
                <a:solidFill>
                  <a:srgbClr val="CB1549"/>
                </a:solidFill>
              </a:rPr>
              <a:t>processes</a:t>
            </a:r>
          </a:p>
          <a:p>
            <a:pPr lvl="1" eaLnBrk="1" hangingPunct="1"/>
            <a:r>
              <a:rPr lang="en-US" altLang="zh-TW" sz="2100" smtClean="0"/>
              <a:t>Case-when </a:t>
            </a:r>
          </a:p>
          <a:p>
            <a:pPr lvl="1" eaLnBrk="1" hangingPunct="1"/>
            <a:r>
              <a:rPr lang="en-US" altLang="zh-TW" sz="2100" smtClean="0"/>
              <a:t>for–in-to-loop</a:t>
            </a:r>
          </a:p>
          <a:p>
            <a:pPr lvl="1" eaLnBrk="1" hangingPunct="1"/>
            <a:r>
              <a:rPr lang="en-US" altLang="zh-TW" sz="2100" smtClean="0"/>
              <a:t>If-then-else</a:t>
            </a:r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19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CBB5DEE8-AA1F-4F6A-BEB8-A767BEE33268}" type="slidenum">
              <a:rPr lang="en-US" altLang="en-US" smtClean="0">
                <a:solidFill>
                  <a:srgbClr val="FFFFFF"/>
                </a:solidFill>
              </a:rPr>
              <a:pPr/>
              <a:t>36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69349" y="3733800"/>
            <a:ext cx="425789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sequential -- with    processes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94113" y="2133600"/>
            <a:ext cx="5440362" cy="461963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/>
              <a:t>Concurrent sequential -- NO 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3200" dirty="0" smtClean="0">
                <a:solidFill>
                  <a:srgbClr val="00B0F0"/>
                </a:solidFill>
              </a:rPr>
              <a:t>Design constructions</a:t>
            </a:r>
            <a:r>
              <a:rPr lang="en-US" altLang="en-US" sz="3200" dirty="0" smtClean="0">
                <a:solidFill>
                  <a:srgbClr val="00B0F0"/>
                </a:solidFill>
              </a:rPr>
              <a:t> </a:t>
            </a:r>
            <a:r>
              <a:rPr lang="en-US" altLang="zh-TW" sz="3200" dirty="0" smtClean="0">
                <a:solidFill>
                  <a:srgbClr val="00B0F0"/>
                </a:solidFill>
              </a:rPr>
              <a:t/>
            </a:r>
            <a:br>
              <a:rPr lang="en-US" altLang="zh-TW" sz="3200" dirty="0" smtClean="0">
                <a:solidFill>
                  <a:srgbClr val="00B0F0"/>
                </a:solidFill>
              </a:rPr>
            </a:br>
            <a:r>
              <a:rPr lang="en-US" altLang="zh-TW" sz="3200" b="1" u="sng" dirty="0" smtClean="0">
                <a:solidFill>
                  <a:srgbClr val="00B0F0"/>
                </a:solidFill>
              </a:rPr>
              <a:t>Concurrent </a:t>
            </a:r>
            <a:r>
              <a:rPr lang="en-US" altLang="zh-TW" sz="3200" dirty="0" smtClean="0">
                <a:solidFill>
                  <a:srgbClr val="00B0F0"/>
                </a:solidFill>
              </a:rPr>
              <a:t>statements</a:t>
            </a:r>
            <a:endParaRPr lang="en-US" altLang="en-US" sz="3200" dirty="0" smtClean="0">
              <a:solidFill>
                <a:srgbClr val="00B0F0"/>
              </a:solidFill>
            </a:endParaRP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41FA07EE-5E21-4871-ADAB-16A7FF9D2365}" type="slidenum">
              <a:rPr lang="en-US" altLang="en-US" smtClean="0">
                <a:solidFill>
                  <a:srgbClr val="FFFFFF"/>
                </a:solidFill>
              </a:rPr>
              <a:pPr/>
              <a:t>37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43011" name="Organization Chart 3"/>
          <p:cNvGrpSpPr>
            <a:grpSpLocks/>
          </p:cNvGrpSpPr>
          <p:nvPr/>
        </p:nvGrpSpPr>
        <p:grpSpPr bwMode="auto">
          <a:xfrm>
            <a:off x="1370013" y="1827213"/>
            <a:ext cx="7313612" cy="4114800"/>
            <a:chOff x="1152" y="1296"/>
            <a:chExt cx="5039" cy="1152"/>
          </a:xfrm>
        </p:grpSpPr>
        <p:cxnSp>
          <p:nvCxnSpPr>
            <p:cNvPr id="43016" name="_s1028"/>
            <p:cNvCxnSpPr>
              <a:cxnSpLocks noChangeShapeType="1"/>
              <a:stCxn id="43030" idx="0"/>
              <a:endCxn id="43025" idx="3"/>
            </p:cNvCxnSpPr>
            <p:nvPr/>
          </p:nvCxnSpPr>
          <p:spPr bwMode="auto">
            <a:xfrm rot="5400000" flipH="1">
              <a:off x="5183" y="1548"/>
              <a:ext cx="144" cy="1080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7" name="_s1029"/>
            <p:cNvCxnSpPr>
              <a:cxnSpLocks noChangeShapeType="1"/>
              <a:stCxn id="43029" idx="0"/>
              <a:endCxn id="43025" idx="3"/>
            </p:cNvCxnSpPr>
            <p:nvPr/>
          </p:nvCxnSpPr>
          <p:spPr bwMode="auto">
            <a:xfrm rot="5400000" flipH="1">
              <a:off x="4679" y="2052"/>
              <a:ext cx="144" cy="72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8" name="_s1030"/>
            <p:cNvCxnSpPr>
              <a:cxnSpLocks noChangeShapeType="1"/>
              <a:stCxn id="43028" idx="0"/>
              <a:endCxn id="43025" idx="3"/>
            </p:cNvCxnSpPr>
            <p:nvPr/>
          </p:nvCxnSpPr>
          <p:spPr bwMode="auto">
            <a:xfrm rot="-5400000">
              <a:off x="4176" y="1620"/>
              <a:ext cx="144" cy="935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9" name="_s1031"/>
            <p:cNvCxnSpPr>
              <a:cxnSpLocks noChangeShapeType="1"/>
              <a:stCxn id="43027" idx="2"/>
              <a:endCxn id="43024" idx="3"/>
            </p:cNvCxnSpPr>
            <p:nvPr/>
          </p:nvCxnSpPr>
          <p:spPr bwMode="auto">
            <a:xfrm rot="10800000">
              <a:off x="2125" y="2016"/>
              <a:ext cx="179" cy="304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0" name="_s1032"/>
            <p:cNvCxnSpPr>
              <a:cxnSpLocks noChangeShapeType="1"/>
              <a:stCxn id="43026" idx="4"/>
              <a:endCxn id="43024" idx="3"/>
            </p:cNvCxnSpPr>
            <p:nvPr/>
          </p:nvCxnSpPr>
          <p:spPr bwMode="auto">
            <a:xfrm flipV="1">
              <a:off x="1943" y="2016"/>
              <a:ext cx="182" cy="304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1" name="_s1033"/>
            <p:cNvCxnSpPr>
              <a:cxnSpLocks noChangeShapeType="1"/>
              <a:stCxn id="43025" idx="0"/>
              <a:endCxn id="43023" idx="3"/>
            </p:cNvCxnSpPr>
            <p:nvPr/>
          </p:nvCxnSpPr>
          <p:spPr bwMode="auto">
            <a:xfrm rot="5400000" flipH="1">
              <a:off x="4031" y="972"/>
              <a:ext cx="144" cy="1368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2" name="_s1034"/>
            <p:cNvCxnSpPr>
              <a:cxnSpLocks noChangeShapeType="1"/>
              <a:stCxn id="43024" idx="0"/>
              <a:endCxn id="43023" idx="3"/>
            </p:cNvCxnSpPr>
            <p:nvPr/>
          </p:nvCxnSpPr>
          <p:spPr bwMode="auto">
            <a:xfrm rot="-5400000">
              <a:off x="2736" y="1044"/>
              <a:ext cx="144" cy="1223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023" name="_s1035"/>
            <p:cNvSpPr>
              <a:spLocks noChangeArrowheads="1"/>
            </p:cNvSpPr>
            <p:nvPr/>
          </p:nvSpPr>
          <p:spPr bwMode="auto">
            <a:xfrm>
              <a:off x="3023" y="1296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solidFill>
                    <a:schemeClr val="tx2"/>
                  </a:solidFill>
                  <a:latin typeface="Times New Roman" pitchFamily="18" charset="0"/>
                </a:rPr>
                <a:t>Design 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solidFill>
                    <a:schemeClr val="tx2"/>
                  </a:solidFill>
                  <a:latin typeface="Times New Roman" pitchFamily="18" charset="0"/>
                </a:rPr>
                <a:t>constructions</a:t>
              </a:r>
              <a:endParaRPr kumimoji="1" lang="en-US" altLang="en-US" sz="17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43024" name="_s1036"/>
            <p:cNvSpPr>
              <a:spLocks noChangeArrowheads="1"/>
            </p:cNvSpPr>
            <p:nvPr/>
          </p:nvSpPr>
          <p:spPr bwMode="auto">
            <a:xfrm>
              <a:off x="1728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Concurrent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stand-alone</a:t>
              </a:r>
            </a:p>
            <a:p>
              <a:pPr lvl="1" algn="ctr">
                <a:spcBef>
                  <a:spcPct val="20000"/>
                </a:spcBef>
                <a:buFontTx/>
                <a:buChar char="•"/>
              </a:pPr>
              <a:r>
                <a:rPr kumimoji="1" lang="en-US" altLang="zh-TW" sz="1700" b="1">
                  <a:latin typeface="Times New Roman" pitchFamily="18" charset="0"/>
                </a:rPr>
                <a:t>(No process)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5" name="_s1037"/>
            <p:cNvSpPr>
              <a:spLocks noChangeArrowheads="1"/>
            </p:cNvSpPr>
            <p:nvPr/>
          </p:nvSpPr>
          <p:spPr bwMode="auto">
            <a:xfrm>
              <a:off x="4319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Sequential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700" b="1">
                  <a:latin typeface="Times New Roman" pitchFamily="18" charset="0"/>
                </a:rPr>
                <a:t>statements live in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700" b="1">
                  <a:latin typeface="Times New Roman" pitchFamily="18" charset="0"/>
                </a:rPr>
                <a:t> </a:t>
              </a:r>
              <a:r>
                <a:rPr kumimoji="1" lang="en-US" altLang="zh-TW" sz="1700" b="1">
                  <a:solidFill>
                    <a:srgbClr val="CB1549"/>
                  </a:solidFill>
                  <a:latin typeface="Times New Roman" pitchFamily="18" charset="0"/>
                </a:rPr>
                <a:t>processes( 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6" name="_s1038"/>
            <p:cNvSpPr>
              <a:spLocks noChangeArrowheads="1"/>
            </p:cNvSpPr>
            <p:nvPr/>
          </p:nvSpPr>
          <p:spPr bwMode="auto">
            <a:xfrm>
              <a:off x="115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when else</a:t>
              </a: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7" name="_s1039"/>
            <p:cNvSpPr>
              <a:spLocks noChangeArrowheads="1"/>
            </p:cNvSpPr>
            <p:nvPr/>
          </p:nvSpPr>
          <p:spPr bwMode="auto">
            <a:xfrm>
              <a:off x="2304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with select when</a:t>
              </a: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8" name="_s1040"/>
            <p:cNvSpPr>
              <a:spLocks noChangeArrowheads="1"/>
            </p:cNvSpPr>
            <p:nvPr/>
          </p:nvSpPr>
          <p:spPr bwMode="auto">
            <a:xfrm>
              <a:off x="331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endParaRPr kumimoji="1" lang="en-US" altLang="zh-TW" sz="1700" b="1">
                <a:latin typeface="Times New Roman" pitchFamily="18" charset="0"/>
              </a:endParaRPr>
            </a:p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700" b="1">
                  <a:latin typeface="Times New Roman" pitchFamily="18" charset="0"/>
                </a:rPr>
                <a:t>Case-when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endParaRPr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9" name="_s1041"/>
            <p:cNvSpPr>
              <a:spLocks noChangeArrowheads="1"/>
            </p:cNvSpPr>
            <p:nvPr/>
          </p:nvSpPr>
          <p:spPr bwMode="auto">
            <a:xfrm>
              <a:off x="4320" y="216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for-in-to-loop</a:t>
              </a: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30" name="_s1042"/>
            <p:cNvSpPr>
              <a:spLocks noChangeArrowheads="1"/>
            </p:cNvSpPr>
            <p:nvPr/>
          </p:nvSpPr>
          <p:spPr bwMode="auto">
            <a:xfrm>
              <a:off x="5327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 marL="342900" indent="-3429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700" b="1">
                  <a:latin typeface="Times New Roman" pitchFamily="18" charset="0"/>
                </a:rPr>
                <a:t>if-then-else</a:t>
              </a:r>
              <a:endParaRPr lang="en-US" altLang="en-US" sz="1700" b="1">
                <a:latin typeface="Times New Roman" pitchFamily="18" charset="0"/>
              </a:endParaRPr>
            </a:p>
          </p:txBody>
        </p:sp>
      </p:grpSp>
      <p:sp>
        <p:nvSpPr>
          <p:cNvPr id="43014" name="Rectangle 20"/>
          <p:cNvSpPr>
            <a:spLocks noChangeArrowheads="1"/>
          </p:cNvSpPr>
          <p:nvPr/>
        </p:nvSpPr>
        <p:spPr bwMode="auto">
          <a:xfrm>
            <a:off x="381000" y="3048000"/>
            <a:ext cx="3962400" cy="3505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3015" name="Line 21"/>
          <p:cNvSpPr>
            <a:spLocks noChangeShapeType="1"/>
          </p:cNvSpPr>
          <p:nvPr/>
        </p:nvSpPr>
        <p:spPr bwMode="auto">
          <a:xfrm flipH="1">
            <a:off x="1828799" y="1447800"/>
            <a:ext cx="1631231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600" b="1" smtClean="0"/>
              <a:t>Concurrent</a:t>
            </a:r>
            <a:r>
              <a:rPr lang="en-US" altLang="zh-TW" sz="3600" smtClean="0"/>
              <a:t>: statements that can stand-alone</a:t>
            </a:r>
            <a:endParaRPr lang="zh-TW" altLang="en-US" sz="36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zh-TW" sz="3700" smtClean="0"/>
              <a:t>(</a:t>
            </a:r>
            <a:r>
              <a:rPr lang="en-US" altLang="zh-TW" sz="3700" smtClean="0"/>
              <a:t>concurrent 1) </a:t>
            </a:r>
            <a:r>
              <a:rPr lang="en-US" altLang="zh-TW" sz="3700" b="1" smtClean="0"/>
              <a:t>when-else</a:t>
            </a:r>
          </a:p>
          <a:p>
            <a:pPr eaLnBrk="1" hangingPunct="1"/>
            <a:r>
              <a:rPr lang="en-US" altLang="zh-TW" sz="3700" smtClean="0"/>
              <a:t>(concurrent 2) </a:t>
            </a:r>
            <a:r>
              <a:rPr lang="en-US" altLang="zh-TW" sz="3700" b="1" smtClean="0"/>
              <a:t>with-select-when</a:t>
            </a:r>
            <a:endParaRPr lang="en-US" altLang="zh-TW" sz="4100" b="1" smtClean="0"/>
          </a:p>
          <a:p>
            <a:pPr eaLnBrk="1" hangingPunct="1"/>
            <a:endParaRPr lang="zh-TW" altLang="en-US" smtClean="0"/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40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5E1E84F2-9B94-440E-96AC-8842230D1B95}" type="slidenum">
              <a:rPr lang="en-US" altLang="en-US" smtClean="0">
                <a:solidFill>
                  <a:srgbClr val="FFFFFF"/>
                </a:solidFill>
              </a:rPr>
              <a:pPr/>
              <a:t>38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4038" name="WordArt 5"/>
          <p:cNvSpPr>
            <a:spLocks noChangeArrowheads="1" noChangeShapeType="1" noTextEdit="1"/>
          </p:cNvSpPr>
          <p:nvPr/>
        </p:nvSpPr>
        <p:spPr bwMode="auto">
          <a:xfrm>
            <a:off x="4038600" y="4267200"/>
            <a:ext cx="43434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concurrent -- no  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600" smtClean="0"/>
              <a:t>When-else :</a:t>
            </a:r>
            <a:br>
              <a:rPr lang="en-US" altLang="zh-TW" sz="3600" smtClean="0"/>
            </a:br>
            <a:r>
              <a:rPr lang="en-US" altLang="zh-TW" sz="3600" smtClean="0"/>
              <a:t> example ‘and-gate’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library IEEE; --</a:t>
            </a:r>
            <a:r>
              <a:rPr lang="en-US" altLang="zh-TW" sz="2500" dirty="0" smtClean="0"/>
              <a:t>vivado14.4 ok</a:t>
            </a:r>
            <a:endParaRPr lang="en-US" altLang="zh-TW" sz="2500" dirty="0"/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use IEEE.STD_LOGIC_1164.ALL;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entity </a:t>
            </a:r>
            <a:r>
              <a:rPr lang="en-US" altLang="zh-TW" sz="2500" dirty="0" err="1"/>
              <a:t>when_ex</a:t>
            </a:r>
            <a:r>
              <a:rPr lang="en-US" altLang="zh-TW" sz="2500" dirty="0"/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port (in1, in2 : in </a:t>
            </a:r>
            <a:r>
              <a:rPr lang="en-US" altLang="zh-TW" sz="2500" dirty="0" err="1"/>
              <a:t>std_logic</a:t>
            </a:r>
            <a:r>
              <a:rPr lang="en-US" altLang="zh-TW" sz="2500" dirty="0"/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       out1 : out </a:t>
            </a:r>
            <a:r>
              <a:rPr lang="en-US" altLang="zh-TW" sz="2500" dirty="0" err="1"/>
              <a:t>std_logic</a:t>
            </a:r>
            <a:r>
              <a:rPr lang="en-US" altLang="zh-TW" sz="2500" dirty="0"/>
              <a:t>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end </a:t>
            </a:r>
            <a:r>
              <a:rPr lang="en-US" altLang="zh-TW" sz="2500" dirty="0" err="1"/>
              <a:t>when_ex</a:t>
            </a:r>
            <a:r>
              <a:rPr lang="en-US" altLang="zh-TW" sz="2500" dirty="0"/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 smtClean="0"/>
              <a:t>architecture </a:t>
            </a:r>
            <a:r>
              <a:rPr lang="en-US" altLang="zh-TW" sz="2500" dirty="0" err="1"/>
              <a:t>when_ex_a</a:t>
            </a:r>
            <a:r>
              <a:rPr lang="en-US" altLang="zh-TW" sz="2500" dirty="0"/>
              <a:t> of </a:t>
            </a:r>
            <a:r>
              <a:rPr lang="en-US" altLang="zh-TW" sz="2500" dirty="0" err="1"/>
              <a:t>when_ex</a:t>
            </a:r>
            <a:r>
              <a:rPr lang="en-US" altLang="zh-TW" sz="2500" dirty="0"/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begin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 out1 &lt;= '1' when in1 = '1' and in2 = '1' else '0';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500" dirty="0"/>
              <a:t>end </a:t>
            </a:r>
            <a:r>
              <a:rPr lang="en-US" altLang="zh-TW" sz="2500" dirty="0" err="1"/>
              <a:t>when_ex_a</a:t>
            </a:r>
            <a:r>
              <a:rPr lang="en-US" altLang="zh-TW" sz="2500" dirty="0"/>
              <a:t>;</a:t>
            </a:r>
            <a:endParaRPr lang="en-US" altLang="zh-TW" sz="2500" dirty="0" smtClean="0"/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F6C7378E-0C03-49D3-82BD-8EB4738C2C7B}" type="slidenum">
              <a:rPr lang="en-US" altLang="en-US" smtClean="0">
                <a:solidFill>
                  <a:srgbClr val="FFFFFF"/>
                </a:solidFill>
              </a:rPr>
              <a:pPr/>
              <a:t>39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304800" y="4343400"/>
            <a:ext cx="7696200" cy="1943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5063" name="Rectangle 6"/>
          <p:cNvSpPr>
            <a:spLocks noChangeArrowheads="1"/>
          </p:cNvSpPr>
          <p:nvPr/>
        </p:nvSpPr>
        <p:spPr bwMode="auto">
          <a:xfrm>
            <a:off x="304800" y="1562100"/>
            <a:ext cx="8382000" cy="2781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5064" name="WordArt 7"/>
          <p:cNvSpPr>
            <a:spLocks noChangeArrowheads="1" noChangeShapeType="1" noTextEdit="1"/>
          </p:cNvSpPr>
          <p:nvPr/>
        </p:nvSpPr>
        <p:spPr bwMode="auto">
          <a:xfrm>
            <a:off x="5562600" y="304800"/>
            <a:ext cx="3352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concurrent - 1-(when)</a:t>
            </a:r>
          </a:p>
        </p:txBody>
      </p:sp>
      <p:sp>
        <p:nvSpPr>
          <p:cNvPr id="45067" name="Line 18"/>
          <p:cNvSpPr>
            <a:spLocks noChangeShapeType="1"/>
          </p:cNvSpPr>
          <p:nvPr/>
        </p:nvSpPr>
        <p:spPr bwMode="auto">
          <a:xfrm>
            <a:off x="7516359" y="324492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Text Box 19"/>
          <p:cNvSpPr txBox="1">
            <a:spLocks noChangeArrowheads="1"/>
          </p:cNvSpPr>
          <p:nvPr/>
        </p:nvSpPr>
        <p:spPr bwMode="auto">
          <a:xfrm>
            <a:off x="6652758" y="2224087"/>
            <a:ext cx="1487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And-gate</a:t>
            </a:r>
            <a:endParaRPr kumimoji="1" lang="zh-TW" altLang="en-US" sz="2800" i="1" dirty="0">
              <a:latin typeface="Times New Roman" pitchFamily="18" charset="0"/>
            </a:endParaRPr>
          </a:p>
        </p:txBody>
      </p:sp>
      <p:sp>
        <p:nvSpPr>
          <p:cNvPr id="45069" name="Line 20"/>
          <p:cNvSpPr>
            <a:spLocks noChangeShapeType="1"/>
          </p:cNvSpPr>
          <p:nvPr/>
        </p:nvSpPr>
        <p:spPr bwMode="auto">
          <a:xfrm>
            <a:off x="6540046" y="3137176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0" name="Line 21"/>
          <p:cNvSpPr>
            <a:spLocks noChangeShapeType="1"/>
          </p:cNvSpPr>
          <p:nvPr/>
        </p:nvSpPr>
        <p:spPr bwMode="auto">
          <a:xfrm>
            <a:off x="6540046" y="3352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1" name="Text Box 22"/>
          <p:cNvSpPr txBox="1">
            <a:spLocks noChangeArrowheads="1"/>
          </p:cNvSpPr>
          <p:nvPr/>
        </p:nvSpPr>
        <p:spPr bwMode="auto">
          <a:xfrm>
            <a:off x="5865813" y="2636044"/>
            <a:ext cx="638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in1</a:t>
            </a:r>
          </a:p>
        </p:txBody>
      </p:sp>
      <p:sp>
        <p:nvSpPr>
          <p:cNvPr id="45072" name="Text Box 23"/>
          <p:cNvSpPr txBox="1">
            <a:spLocks noChangeArrowheads="1"/>
          </p:cNvSpPr>
          <p:nvPr/>
        </p:nvSpPr>
        <p:spPr bwMode="auto">
          <a:xfrm>
            <a:off x="5901871" y="3093243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in2</a:t>
            </a:r>
            <a:endParaRPr kumimoji="1" lang="en-US" altLang="zh-TW" sz="2800" dirty="0">
              <a:latin typeface="Times New Roman" pitchFamily="18" charset="0"/>
            </a:endParaRPr>
          </a:p>
        </p:txBody>
      </p:sp>
      <p:sp>
        <p:nvSpPr>
          <p:cNvPr id="45073" name="Text Box 24"/>
          <p:cNvSpPr txBox="1">
            <a:spLocks noChangeArrowheads="1"/>
          </p:cNvSpPr>
          <p:nvPr/>
        </p:nvSpPr>
        <p:spPr bwMode="auto">
          <a:xfrm>
            <a:off x="7821159" y="2743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</a:t>
            </a:r>
            <a:endParaRPr kumimoji="1" lang="en-US" altLang="zh-TW" sz="2800">
              <a:latin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895" y="2994889"/>
            <a:ext cx="8112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Typical Operators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1827213"/>
            <a:ext cx="3584575" cy="4114800"/>
          </a:xfrm>
        </p:spPr>
        <p:txBody>
          <a:bodyPr/>
          <a:lstStyle/>
          <a:p>
            <a:pPr eaLnBrk="1" hangingPunct="1"/>
            <a:r>
              <a:rPr lang="en-US" altLang="en-US" sz="2500" smtClean="0"/>
              <a:t> </a:t>
            </a:r>
          </a:p>
        </p:txBody>
      </p:sp>
      <p:sp>
        <p:nvSpPr>
          <p:cNvPr id="12293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229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9D532511-D070-4050-B79A-33FA9A42DFA7}" type="slidenum">
              <a:rPr lang="en-US" altLang="en-US" smtClean="0">
                <a:solidFill>
                  <a:srgbClr val="FFFFFF"/>
                </a:solidFill>
              </a:rPr>
              <a:pPr/>
              <a:t>4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aphicFrame>
        <p:nvGraphicFramePr>
          <p:cNvPr id="2" name="Diagram 1"/>
          <p:cNvGraphicFramePr/>
          <p:nvPr/>
        </p:nvGraphicFramePr>
        <p:xfrm>
          <a:off x="3124200" y="1143000"/>
          <a:ext cx="5503863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zh-TW" dirty="0" smtClean="0"/>
              <a:t>With-select-when : </a:t>
            </a:r>
            <a:br>
              <a:rPr lang="en-US" altLang="zh-TW" dirty="0" smtClean="0"/>
            </a:br>
            <a:r>
              <a:rPr lang="en-US" altLang="zh-TW" dirty="0" smtClean="0"/>
              <a:t>example ‘and-gate’ again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library IEEE; --vivado14.4 ok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use IEEE.STD_LOGIC_1164.ALL;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entity </a:t>
            </a:r>
            <a:r>
              <a:rPr lang="en-US" altLang="zh-TW" sz="2000" dirty="0" err="1" smtClean="0"/>
              <a:t>with_ex</a:t>
            </a:r>
            <a:r>
              <a:rPr lang="en-US" altLang="zh-TW" sz="2000" dirty="0" smtClean="0"/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port (in1, in2 : in </a:t>
            </a:r>
            <a:r>
              <a:rPr lang="en-US" altLang="zh-TW" sz="2000" dirty="0" err="1" smtClean="0"/>
              <a:t>std_logic</a:t>
            </a:r>
            <a:r>
              <a:rPr lang="en-US" altLang="zh-TW" sz="2000" dirty="0" smtClean="0"/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        out1 : out </a:t>
            </a:r>
            <a:r>
              <a:rPr lang="en-US" altLang="zh-TW" sz="2000" dirty="0" err="1" smtClean="0"/>
              <a:t>std_logic</a:t>
            </a:r>
            <a:r>
              <a:rPr lang="en-US" altLang="zh-TW" sz="2000" dirty="0" smtClean="0"/>
              <a:t>);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end </a:t>
            </a:r>
            <a:r>
              <a:rPr lang="en-US" altLang="zh-TW" sz="2000" dirty="0" err="1" smtClean="0"/>
              <a:t>with_ex</a:t>
            </a:r>
            <a:r>
              <a:rPr lang="en-US" altLang="zh-TW" sz="2000" dirty="0" smtClean="0"/>
              <a:t>;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-------------------------------------------------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architecture </a:t>
            </a:r>
            <a:r>
              <a:rPr lang="en-US" altLang="zh-TW" sz="2000" dirty="0" err="1" smtClean="0"/>
              <a:t>with_ex_a</a:t>
            </a:r>
            <a:r>
              <a:rPr lang="en-US" altLang="zh-TW" sz="2000" dirty="0" smtClean="0"/>
              <a:t> of </a:t>
            </a:r>
            <a:r>
              <a:rPr lang="en-US" altLang="zh-TW" sz="2000" dirty="0" err="1" smtClean="0"/>
              <a:t>with_ex</a:t>
            </a:r>
            <a:r>
              <a:rPr lang="en-US" altLang="zh-TW" sz="2000" dirty="0" smtClean="0"/>
              <a:t> is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begin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   with in1 select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        out1 &lt;= in2 when '1',--means when in1='1'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                       '0' when others;--means other cases out1 &lt;='0'</a:t>
            </a:r>
          </a:p>
          <a:p>
            <a:pPr marL="457200" indent="-457200" eaLnBrk="1" hangingPunct="1">
              <a:buFont typeface="+mj-lt"/>
              <a:buAutoNum type="arabicParenR"/>
            </a:pPr>
            <a:r>
              <a:rPr lang="en-US" altLang="zh-TW" sz="2000" dirty="0" smtClean="0"/>
              <a:t>end </a:t>
            </a:r>
            <a:r>
              <a:rPr lang="en-US" altLang="zh-TW" sz="2000" dirty="0" err="1" smtClean="0"/>
              <a:t>with_ex_a</a:t>
            </a:r>
            <a:r>
              <a:rPr lang="en-US" altLang="zh-TW" sz="2000" dirty="0" smtClean="0"/>
              <a:t>;</a:t>
            </a:r>
            <a:endParaRPr lang="en-US" altLang="zh-TW" sz="2100" dirty="0" smtClean="0"/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60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A9E75BD0-975D-412E-B4FB-9B58E9DB69EF}" type="slidenum">
              <a:rPr lang="en-US" altLang="en-US" smtClean="0">
                <a:solidFill>
                  <a:srgbClr val="FFFFFF"/>
                </a:solidFill>
              </a:rPr>
              <a:pPr/>
              <a:t>40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6086" name="WordArt 9"/>
          <p:cNvSpPr>
            <a:spLocks noChangeArrowheads="1" noChangeShapeType="1" noTextEdit="1"/>
          </p:cNvSpPr>
          <p:nvPr/>
        </p:nvSpPr>
        <p:spPr bwMode="auto">
          <a:xfrm>
            <a:off x="5410200" y="304800"/>
            <a:ext cx="34290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concurrent - 2(with)</a:t>
            </a:r>
          </a:p>
        </p:txBody>
      </p:sp>
      <p:sp>
        <p:nvSpPr>
          <p:cNvPr id="46090" name="Text Box 18"/>
          <p:cNvSpPr txBox="1">
            <a:spLocks noChangeArrowheads="1"/>
          </p:cNvSpPr>
          <p:nvPr/>
        </p:nvSpPr>
        <p:spPr bwMode="auto">
          <a:xfrm>
            <a:off x="6598784" y="2314576"/>
            <a:ext cx="14874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And-gate</a:t>
            </a:r>
            <a:endParaRPr kumimoji="1" lang="zh-TW" altLang="en-US" sz="2800" i="1" dirty="0">
              <a:latin typeface="Times New Roman" pitchFamily="18" charset="0"/>
            </a:endParaRPr>
          </a:p>
        </p:txBody>
      </p:sp>
      <p:sp>
        <p:nvSpPr>
          <p:cNvPr id="46093" name="Text Box 21"/>
          <p:cNvSpPr txBox="1">
            <a:spLocks noChangeArrowheads="1"/>
          </p:cNvSpPr>
          <p:nvPr/>
        </p:nvSpPr>
        <p:spPr bwMode="auto">
          <a:xfrm>
            <a:off x="5906964" y="2833688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in1</a:t>
            </a:r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7516359" y="324492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6540046" y="3137176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6540046" y="3352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9" name="Text Box 23"/>
          <p:cNvSpPr txBox="1">
            <a:spLocks noChangeArrowheads="1"/>
          </p:cNvSpPr>
          <p:nvPr/>
        </p:nvSpPr>
        <p:spPr bwMode="auto">
          <a:xfrm>
            <a:off x="5901871" y="3093243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in2</a:t>
            </a:r>
            <a:endParaRPr kumimoji="1" lang="en-US" altLang="zh-TW" sz="2800" dirty="0">
              <a:latin typeface="Times New Roman" pitchFamily="18" charset="0"/>
            </a:endParaRPr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7821159" y="27432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</a:t>
            </a:r>
            <a:endParaRPr kumimoji="1" lang="en-US" altLang="zh-TW" sz="2800">
              <a:latin typeface="Times New Roman" pitchFamily="18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895" y="2994889"/>
            <a:ext cx="8112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1" name="Rectangle 2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3200" dirty="0" smtClean="0"/>
              <a:t>Design constructions</a:t>
            </a:r>
            <a:r>
              <a:rPr lang="en-US" altLang="en-US" sz="3200" dirty="0" smtClean="0"/>
              <a:t> 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en-US" altLang="zh-TW" sz="3200" b="1" u="sng" dirty="0" smtClean="0"/>
              <a:t>Sequential </a:t>
            </a:r>
            <a:r>
              <a:rPr lang="en-US" altLang="zh-TW" sz="3200" dirty="0" smtClean="0"/>
              <a:t>statements</a:t>
            </a:r>
            <a:endParaRPr lang="en-US" altLang="en-US" sz="3200" dirty="0" smtClean="0"/>
          </a:p>
        </p:txBody>
      </p:sp>
      <p:sp>
        <p:nvSpPr>
          <p:cNvPr id="471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71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8FC0C450-9C48-48B2-B3CA-B4702BC59763}" type="slidenum">
              <a:rPr lang="en-US" altLang="en-US" smtClean="0">
                <a:solidFill>
                  <a:srgbClr val="FFFFFF"/>
                </a:solidFill>
              </a:rPr>
              <a:pPr/>
              <a:t>41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47107" name="Organization Chart 5"/>
          <p:cNvGrpSpPr>
            <a:grpSpLocks/>
          </p:cNvGrpSpPr>
          <p:nvPr/>
        </p:nvGrpSpPr>
        <p:grpSpPr bwMode="auto">
          <a:xfrm>
            <a:off x="1370013" y="1827213"/>
            <a:ext cx="7313612" cy="4114800"/>
            <a:chOff x="1152" y="1296"/>
            <a:chExt cx="5039" cy="1152"/>
          </a:xfrm>
        </p:grpSpPr>
        <p:cxnSp>
          <p:nvCxnSpPr>
            <p:cNvPr id="47112" name="_s1028"/>
            <p:cNvCxnSpPr>
              <a:cxnSpLocks noChangeShapeType="1"/>
              <a:stCxn id="47126" idx="0"/>
              <a:endCxn id="47121" idx="3"/>
            </p:cNvCxnSpPr>
            <p:nvPr/>
          </p:nvCxnSpPr>
          <p:spPr bwMode="auto">
            <a:xfrm rot="5400000" flipH="1">
              <a:off x="5183" y="1548"/>
              <a:ext cx="144" cy="1080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3" name="_s1029"/>
            <p:cNvCxnSpPr>
              <a:cxnSpLocks noChangeShapeType="1"/>
              <a:stCxn id="47125" idx="0"/>
              <a:endCxn id="47121" idx="3"/>
            </p:cNvCxnSpPr>
            <p:nvPr/>
          </p:nvCxnSpPr>
          <p:spPr bwMode="auto">
            <a:xfrm rot="5400000" flipH="1">
              <a:off x="4679" y="2052"/>
              <a:ext cx="144" cy="72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4" name="_s1030"/>
            <p:cNvCxnSpPr>
              <a:cxnSpLocks noChangeShapeType="1"/>
              <a:stCxn id="47124" idx="0"/>
              <a:endCxn id="47121" idx="3"/>
            </p:cNvCxnSpPr>
            <p:nvPr/>
          </p:nvCxnSpPr>
          <p:spPr bwMode="auto">
            <a:xfrm rot="-5400000">
              <a:off x="4176" y="1620"/>
              <a:ext cx="144" cy="935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5" name="_s1031"/>
            <p:cNvCxnSpPr>
              <a:cxnSpLocks noChangeShapeType="1"/>
              <a:stCxn id="47123" idx="2"/>
              <a:endCxn id="47120" idx="3"/>
            </p:cNvCxnSpPr>
            <p:nvPr/>
          </p:nvCxnSpPr>
          <p:spPr bwMode="auto">
            <a:xfrm rot="10800000">
              <a:off x="2125" y="2016"/>
              <a:ext cx="179" cy="304"/>
            </a:xfrm>
            <a:prstGeom prst="bentConnector2">
              <a:avLst/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6" name="_s1032"/>
            <p:cNvCxnSpPr>
              <a:cxnSpLocks noChangeShapeType="1"/>
              <a:stCxn id="47122" idx="4"/>
              <a:endCxn id="47120" idx="3"/>
            </p:cNvCxnSpPr>
            <p:nvPr/>
          </p:nvCxnSpPr>
          <p:spPr bwMode="auto">
            <a:xfrm flipV="1">
              <a:off x="1943" y="2016"/>
              <a:ext cx="182" cy="304"/>
            </a:xfrm>
            <a:prstGeom prst="bentConnector2">
              <a:avLst/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7" name="_s1033"/>
            <p:cNvCxnSpPr>
              <a:cxnSpLocks noChangeShapeType="1"/>
              <a:stCxn id="47121" idx="0"/>
              <a:endCxn id="47119" idx="3"/>
            </p:cNvCxnSpPr>
            <p:nvPr/>
          </p:nvCxnSpPr>
          <p:spPr bwMode="auto">
            <a:xfrm rot="5400000" flipH="1">
              <a:off x="4031" y="972"/>
              <a:ext cx="144" cy="1368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118" name="_s1034"/>
            <p:cNvCxnSpPr>
              <a:cxnSpLocks noChangeShapeType="1"/>
              <a:stCxn id="47120" idx="0"/>
              <a:endCxn id="47119" idx="3"/>
            </p:cNvCxnSpPr>
            <p:nvPr/>
          </p:nvCxnSpPr>
          <p:spPr bwMode="auto">
            <a:xfrm rot="-5400000">
              <a:off x="2736" y="1044"/>
              <a:ext cx="144" cy="1223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CB154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119" name="_s1035"/>
            <p:cNvSpPr>
              <a:spLocks noChangeArrowheads="1"/>
            </p:cNvSpPr>
            <p:nvPr/>
          </p:nvSpPr>
          <p:spPr bwMode="auto">
            <a:xfrm>
              <a:off x="3023" y="1296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solidFill>
                    <a:schemeClr val="tx2"/>
                  </a:solidFill>
                  <a:latin typeface="Times New Roman" pitchFamily="18" charset="0"/>
                </a:rPr>
                <a:t>Design 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solidFill>
                    <a:schemeClr val="tx2"/>
                  </a:solidFill>
                  <a:latin typeface="Times New Roman" pitchFamily="18" charset="0"/>
                </a:rPr>
                <a:t>constructions</a:t>
              </a:r>
              <a:endParaRPr kumimoji="1" lang="en-US" altLang="en-US" sz="16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47120" name="_s1036"/>
            <p:cNvSpPr>
              <a:spLocks noChangeArrowheads="1"/>
            </p:cNvSpPr>
            <p:nvPr/>
          </p:nvSpPr>
          <p:spPr bwMode="auto">
            <a:xfrm>
              <a:off x="1728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Concurrent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stand-alone</a:t>
              </a:r>
            </a:p>
            <a:p>
              <a:pPr lvl="1" algn="ctr">
                <a:spcBef>
                  <a:spcPct val="20000"/>
                </a:spcBef>
                <a:buFontTx/>
                <a:buChar char="•"/>
              </a:pPr>
              <a:r>
                <a:rPr kumimoji="1" lang="en-US" altLang="zh-TW" sz="1600" b="1">
                  <a:latin typeface="Times New Roman" pitchFamily="18" charset="0"/>
                </a:rPr>
                <a:t>(No process)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1" name="_s1037"/>
            <p:cNvSpPr>
              <a:spLocks noChangeArrowheads="1"/>
            </p:cNvSpPr>
            <p:nvPr/>
          </p:nvSpPr>
          <p:spPr bwMode="auto">
            <a:xfrm>
              <a:off x="4319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Sequential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600" b="1">
                  <a:latin typeface="Times New Roman" pitchFamily="18" charset="0"/>
                </a:rPr>
                <a:t>statements live in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600" b="1">
                  <a:latin typeface="Times New Roman" pitchFamily="18" charset="0"/>
                </a:rPr>
                <a:t> </a:t>
              </a:r>
              <a:r>
                <a:rPr kumimoji="1" lang="en-US" altLang="zh-TW" sz="1600" b="1">
                  <a:solidFill>
                    <a:srgbClr val="CB1549"/>
                  </a:solidFill>
                  <a:latin typeface="Times New Roman" pitchFamily="18" charset="0"/>
                </a:rPr>
                <a:t>processes( 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2" name="_s1038"/>
            <p:cNvSpPr>
              <a:spLocks noChangeArrowheads="1"/>
            </p:cNvSpPr>
            <p:nvPr/>
          </p:nvSpPr>
          <p:spPr bwMode="auto">
            <a:xfrm>
              <a:off x="115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when else</a:t>
              </a:r>
              <a:endParaRPr kumimoji="1"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3" name="_s1039"/>
            <p:cNvSpPr>
              <a:spLocks noChangeArrowheads="1"/>
            </p:cNvSpPr>
            <p:nvPr/>
          </p:nvSpPr>
          <p:spPr bwMode="auto">
            <a:xfrm>
              <a:off x="2304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with select when</a:t>
              </a:r>
              <a:endParaRPr kumimoji="1"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4" name="_s1040"/>
            <p:cNvSpPr>
              <a:spLocks noChangeArrowheads="1"/>
            </p:cNvSpPr>
            <p:nvPr/>
          </p:nvSpPr>
          <p:spPr bwMode="auto">
            <a:xfrm>
              <a:off x="331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endParaRPr kumimoji="1" lang="en-US" altLang="zh-TW" sz="1600" b="1">
                <a:latin typeface="Times New Roman" pitchFamily="18" charset="0"/>
              </a:endParaRPr>
            </a:p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600" b="1">
                  <a:latin typeface="Times New Roman" pitchFamily="18" charset="0"/>
                </a:rPr>
                <a:t>Case-when </a:t>
              </a:r>
            </a:p>
            <a:p>
              <a:pPr algn="ctr">
                <a:spcBef>
                  <a:spcPct val="20000"/>
                </a:spcBef>
                <a:buFontTx/>
                <a:buChar char="•"/>
              </a:pPr>
              <a:endParaRPr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5" name="_s1041"/>
            <p:cNvSpPr>
              <a:spLocks noChangeArrowheads="1"/>
            </p:cNvSpPr>
            <p:nvPr/>
          </p:nvSpPr>
          <p:spPr bwMode="auto">
            <a:xfrm>
              <a:off x="4320" y="216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600" b="1">
                  <a:latin typeface="Times New Roman" pitchFamily="18" charset="0"/>
                </a:rPr>
                <a:t>for-in-to-loop</a:t>
              </a:r>
              <a:endParaRPr kumimoji="1" lang="en-US" altLang="en-US" sz="1600" b="1">
                <a:latin typeface="Times New Roman" pitchFamily="18" charset="0"/>
              </a:endParaRPr>
            </a:p>
          </p:txBody>
        </p:sp>
        <p:sp>
          <p:nvSpPr>
            <p:cNvPr id="47126" name="_s1042"/>
            <p:cNvSpPr>
              <a:spLocks noChangeArrowheads="1"/>
            </p:cNvSpPr>
            <p:nvPr/>
          </p:nvSpPr>
          <p:spPr bwMode="auto">
            <a:xfrm>
              <a:off x="5327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B1549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 marL="342900" indent="-3429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600" b="1">
                  <a:latin typeface="Times New Roman" pitchFamily="18" charset="0"/>
                </a:rPr>
                <a:t>if-then-else</a:t>
              </a:r>
              <a:endParaRPr lang="en-US" altLang="en-US" sz="1600" b="1">
                <a:latin typeface="Times New Roman" pitchFamily="18" charset="0"/>
              </a:endParaRPr>
            </a:p>
          </p:txBody>
        </p:sp>
      </p:grpSp>
      <p:sp>
        <p:nvSpPr>
          <p:cNvPr id="47110" name="Rectangle 25"/>
          <p:cNvSpPr>
            <a:spLocks noChangeArrowheads="1"/>
          </p:cNvSpPr>
          <p:nvPr/>
        </p:nvSpPr>
        <p:spPr bwMode="auto">
          <a:xfrm>
            <a:off x="3886200" y="3048000"/>
            <a:ext cx="4724400" cy="3200400"/>
          </a:xfrm>
          <a:prstGeom prst="rect">
            <a:avLst/>
          </a:prstGeom>
          <a:noFill/>
          <a:ln w="9525">
            <a:solidFill>
              <a:srgbClr val="CB1549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7111" name="Line 26"/>
          <p:cNvSpPr>
            <a:spLocks noChangeShapeType="1"/>
          </p:cNvSpPr>
          <p:nvPr/>
        </p:nvSpPr>
        <p:spPr bwMode="auto">
          <a:xfrm>
            <a:off x="5181600" y="1524000"/>
            <a:ext cx="2057400" cy="1524000"/>
          </a:xfrm>
          <a:prstGeom prst="line">
            <a:avLst/>
          </a:prstGeom>
          <a:noFill/>
          <a:ln w="9525">
            <a:solidFill>
              <a:srgbClr val="CB1549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533400"/>
            <a:ext cx="8229600" cy="9906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z="2900" smtClean="0"/>
              <a:t>Process( sensitivity list of signals) for sequential execution</a:t>
            </a:r>
            <a:endParaRPr lang="en-US" altLang="zh-TW" sz="360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909638" y="1600200"/>
            <a:ext cx="8128000" cy="4849813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library IEEE; --vivado14.4 ok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use IEEE.STD_LOGIC_1164.ALL;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entity </a:t>
            </a:r>
            <a:r>
              <a:rPr lang="en-US" altLang="zh-TW" sz="1800" dirty="0" err="1"/>
              <a:t>conc_ex</a:t>
            </a:r>
            <a:r>
              <a:rPr lang="en-US" altLang="zh-TW" sz="1800" dirty="0"/>
              <a:t>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port (in1, in2 ,in3: in </a:t>
            </a:r>
            <a:r>
              <a:rPr lang="en-US" altLang="zh-TW" sz="1800" dirty="0" err="1"/>
              <a:t>std_logic</a:t>
            </a:r>
            <a:r>
              <a:rPr lang="en-US" altLang="zh-TW" sz="1800" dirty="0"/>
              <a:t>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      out1,out2 : </a:t>
            </a:r>
            <a:r>
              <a:rPr lang="en-US" altLang="zh-TW" sz="1800" dirty="0" err="1"/>
              <a:t>inout</a:t>
            </a:r>
            <a:r>
              <a:rPr lang="en-US" altLang="zh-TW" sz="1800" dirty="0"/>
              <a:t> </a:t>
            </a:r>
            <a:r>
              <a:rPr lang="en-US" altLang="zh-TW" sz="1800" dirty="0" err="1"/>
              <a:t>std_logic</a:t>
            </a:r>
            <a:r>
              <a:rPr lang="en-US" altLang="zh-TW" sz="1800" dirty="0"/>
              <a:t>);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end </a:t>
            </a:r>
            <a:r>
              <a:rPr lang="en-US" altLang="zh-TW" sz="1800" dirty="0" err="1"/>
              <a:t>conc_ex</a:t>
            </a:r>
            <a:r>
              <a:rPr lang="en-US" altLang="zh-TW" sz="1800" dirty="0"/>
              <a:t>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architecture </a:t>
            </a:r>
            <a:r>
              <a:rPr lang="en-US" altLang="zh-TW" sz="1800" dirty="0" err="1"/>
              <a:t>for_ex_arch</a:t>
            </a:r>
            <a:r>
              <a:rPr lang="en-US" altLang="zh-TW" sz="1800" dirty="0"/>
              <a:t> of </a:t>
            </a:r>
            <a:r>
              <a:rPr lang="en-US" altLang="zh-TW" sz="1800" dirty="0" err="1"/>
              <a:t>conc_ex</a:t>
            </a:r>
            <a:r>
              <a:rPr lang="en-US" altLang="zh-TW" sz="1800" dirty="0"/>
              <a:t>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process (in1, in2) -- execute once when the signals 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    --in the sensitivity list (I.e. in1 or in2) change state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   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    out1 &lt;= in1 and in2;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--    : can add more lines here if you wish to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 end process;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out2 &lt;= out1 and in3; -- concurrent statement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1800" dirty="0"/>
              <a:t>end </a:t>
            </a:r>
            <a:r>
              <a:rPr lang="en-US" altLang="zh-TW" sz="1800" dirty="0" err="1"/>
              <a:t>for_ex_arch</a:t>
            </a:r>
            <a:r>
              <a:rPr lang="en-US" altLang="zh-TW" sz="1800" dirty="0"/>
              <a:t>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endParaRPr lang="en-US" altLang="zh-TW" sz="1800" dirty="0" smtClean="0"/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81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6E66D118-8982-45DC-A128-45F64BFE8045}" type="slidenum">
              <a:rPr lang="en-US" altLang="en-US" smtClean="0">
                <a:solidFill>
                  <a:srgbClr val="FFFFFF"/>
                </a:solidFill>
              </a:rPr>
              <a:pPr/>
              <a:t>42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8134" name="Rectangle 4"/>
          <p:cNvSpPr>
            <a:spLocks noChangeArrowheads="1"/>
          </p:cNvSpPr>
          <p:nvPr/>
        </p:nvSpPr>
        <p:spPr bwMode="auto">
          <a:xfrm>
            <a:off x="1066800" y="2895600"/>
            <a:ext cx="70104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8154" name="Text Box 20"/>
          <p:cNvSpPr txBox="1">
            <a:spLocks noChangeArrowheads="1"/>
          </p:cNvSpPr>
          <p:nvPr/>
        </p:nvSpPr>
        <p:spPr bwMode="auto">
          <a:xfrm>
            <a:off x="204701" y="6234492"/>
            <a:ext cx="6425493" cy="218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solidFill>
                  <a:srgbClr val="FF0000"/>
                </a:solidFill>
              </a:rPr>
              <a:t>**the process </a:t>
            </a:r>
            <a:r>
              <a:rPr lang="en-US" altLang="zh-TW" sz="2000" dirty="0" smtClean="0">
                <a:solidFill>
                  <a:srgbClr val="FF0000"/>
                </a:solidFill>
              </a:rPr>
              <a:t>(9-14) </a:t>
            </a:r>
            <a:r>
              <a:rPr lang="en-US" altLang="zh-TW" sz="2000" dirty="0">
                <a:solidFill>
                  <a:srgbClr val="FF0000"/>
                </a:solidFill>
              </a:rPr>
              <a:t>and line </a:t>
            </a:r>
            <a:r>
              <a:rPr lang="en-US" altLang="zh-TW" sz="2000" dirty="0" smtClean="0">
                <a:solidFill>
                  <a:srgbClr val="FF0000"/>
                </a:solidFill>
              </a:rPr>
              <a:t>15 </a:t>
            </a:r>
            <a:r>
              <a:rPr lang="en-US" altLang="zh-TW" sz="2000" dirty="0">
                <a:solidFill>
                  <a:srgbClr val="FF0000"/>
                </a:solidFill>
              </a:rPr>
              <a:t>are concurrent</a:t>
            </a:r>
          </a:p>
        </p:txBody>
      </p:sp>
      <p:grpSp>
        <p:nvGrpSpPr>
          <p:cNvPr id="48136" name="Group 4"/>
          <p:cNvGrpSpPr>
            <a:grpSpLocks/>
          </p:cNvGrpSpPr>
          <p:nvPr/>
        </p:nvGrpSpPr>
        <p:grpSpPr bwMode="auto">
          <a:xfrm>
            <a:off x="5598415" y="1570215"/>
            <a:ext cx="3036959" cy="1384736"/>
            <a:chOff x="6096702" y="3930650"/>
            <a:chExt cx="3037244" cy="1384738"/>
          </a:xfrm>
        </p:grpSpPr>
        <p:grpSp>
          <p:nvGrpSpPr>
            <p:cNvPr id="48140" name="Group 21"/>
            <p:cNvGrpSpPr>
              <a:grpSpLocks/>
            </p:cNvGrpSpPr>
            <p:nvPr/>
          </p:nvGrpSpPr>
          <p:grpSpPr bwMode="auto">
            <a:xfrm>
              <a:off x="6096702" y="3930650"/>
              <a:ext cx="1971675" cy="1381126"/>
              <a:chOff x="3753" y="2543"/>
              <a:chExt cx="1242" cy="870"/>
            </a:xfrm>
          </p:grpSpPr>
          <p:sp>
            <p:nvSpPr>
              <p:cNvPr id="48146" name="Freeform 8"/>
              <p:cNvSpPr>
                <a:spLocks/>
              </p:cNvSpPr>
              <p:nvPr/>
            </p:nvSpPr>
            <p:spPr bwMode="auto">
              <a:xfrm>
                <a:off x="4199" y="2832"/>
                <a:ext cx="248" cy="384"/>
              </a:xfrm>
              <a:custGeom>
                <a:avLst/>
                <a:gdLst>
                  <a:gd name="T0" fmla="*/ 0 w 248"/>
                  <a:gd name="T1" fmla="*/ 0 h 288"/>
                  <a:gd name="T2" fmla="*/ 144 w 248"/>
                  <a:gd name="T3" fmla="*/ 3568 h 288"/>
                  <a:gd name="T4" fmla="*/ 240 w 248"/>
                  <a:gd name="T5" fmla="*/ 10783 h 288"/>
                  <a:gd name="T6" fmla="*/ 192 w 248"/>
                  <a:gd name="T7" fmla="*/ 17975 h 288"/>
                  <a:gd name="T8" fmla="*/ 0 w 248"/>
                  <a:gd name="T9" fmla="*/ 21577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8" h="288">
                    <a:moveTo>
                      <a:pt x="0" y="0"/>
                    </a:moveTo>
                    <a:cubicBezTo>
                      <a:pt x="52" y="12"/>
                      <a:pt x="104" y="24"/>
                      <a:pt x="144" y="48"/>
                    </a:cubicBezTo>
                    <a:cubicBezTo>
                      <a:pt x="184" y="72"/>
                      <a:pt x="232" y="112"/>
                      <a:pt x="240" y="144"/>
                    </a:cubicBezTo>
                    <a:cubicBezTo>
                      <a:pt x="248" y="176"/>
                      <a:pt x="232" y="216"/>
                      <a:pt x="192" y="240"/>
                    </a:cubicBezTo>
                    <a:cubicBezTo>
                      <a:pt x="152" y="264"/>
                      <a:pt x="76" y="276"/>
                      <a:pt x="0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7" name="Line 9"/>
              <p:cNvSpPr>
                <a:spLocks noChangeShapeType="1"/>
              </p:cNvSpPr>
              <p:nvPr/>
            </p:nvSpPr>
            <p:spPr bwMode="auto">
              <a:xfrm>
                <a:off x="4199" y="2832"/>
                <a:ext cx="0" cy="3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8" name="Line 10"/>
              <p:cNvSpPr>
                <a:spLocks noChangeShapeType="1"/>
              </p:cNvSpPr>
              <p:nvPr/>
            </p:nvSpPr>
            <p:spPr bwMode="auto">
              <a:xfrm>
                <a:off x="4439" y="3072"/>
                <a:ext cx="2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49" name="Text Box 11"/>
              <p:cNvSpPr txBox="1">
                <a:spLocks noChangeArrowheads="1"/>
              </p:cNvSpPr>
              <p:nvPr/>
            </p:nvSpPr>
            <p:spPr bwMode="auto">
              <a:xfrm>
                <a:off x="4106" y="2543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endParaRPr kumimoji="1" lang="zh-TW" altLang="en-US" sz="2800" i="1">
                  <a:latin typeface="Times New Roman" pitchFamily="18" charset="0"/>
                </a:endParaRPr>
              </a:p>
            </p:txBody>
          </p:sp>
          <p:sp>
            <p:nvSpPr>
              <p:cNvPr id="48150" name="Line 12"/>
              <p:cNvSpPr>
                <a:spLocks noChangeShapeType="1"/>
              </p:cNvSpPr>
              <p:nvPr/>
            </p:nvSpPr>
            <p:spPr bwMode="auto">
              <a:xfrm>
                <a:off x="4067" y="288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51" name="Line 13"/>
              <p:cNvSpPr>
                <a:spLocks noChangeShapeType="1"/>
              </p:cNvSpPr>
              <p:nvPr/>
            </p:nvSpPr>
            <p:spPr bwMode="auto">
              <a:xfrm>
                <a:off x="4067" y="3120"/>
                <a:ext cx="1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8152" name="Text Box 14"/>
              <p:cNvSpPr txBox="1">
                <a:spLocks noChangeArrowheads="1"/>
              </p:cNvSpPr>
              <p:nvPr/>
            </p:nvSpPr>
            <p:spPr bwMode="auto">
              <a:xfrm>
                <a:off x="3753" y="2696"/>
                <a:ext cx="331" cy="71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000" i="1" dirty="0">
                    <a:latin typeface="Times New Roman" pitchFamily="18" charset="0"/>
                  </a:rPr>
                  <a:t>i</a:t>
                </a:r>
                <a:r>
                  <a:rPr kumimoji="1" lang="en-US" altLang="zh-TW" sz="2000" i="1" dirty="0" smtClean="0">
                    <a:latin typeface="Times New Roman" pitchFamily="18" charset="0"/>
                  </a:rPr>
                  <a:t>n1</a:t>
                </a:r>
                <a:endParaRPr kumimoji="1" lang="en-US" altLang="zh-TW" sz="2000" i="1" dirty="0">
                  <a:latin typeface="Times New Roman" pitchFamily="18" charset="0"/>
                </a:endParaRPr>
              </a:p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000" i="1" dirty="0">
                    <a:latin typeface="Times New Roman" pitchFamily="18" charset="0"/>
                  </a:rPr>
                  <a:t>i</a:t>
                </a:r>
                <a:r>
                  <a:rPr kumimoji="1" lang="en-US" altLang="zh-TW" sz="2000" i="1" dirty="0" smtClean="0">
                    <a:latin typeface="Times New Roman" pitchFamily="18" charset="0"/>
                  </a:rPr>
                  <a:t>n2</a:t>
                </a:r>
                <a:endParaRPr kumimoji="1" lang="en-US" altLang="zh-TW" sz="2000" i="1" dirty="0">
                  <a:latin typeface="Times New Roman" pitchFamily="18" charset="0"/>
                </a:endParaRPr>
              </a:p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000" i="1" dirty="0">
                    <a:latin typeface="Times New Roman" pitchFamily="18" charset="0"/>
                  </a:rPr>
                  <a:t>i</a:t>
                </a:r>
                <a:r>
                  <a:rPr kumimoji="1" lang="en-US" altLang="zh-TW" sz="2000" i="1" dirty="0" smtClean="0">
                    <a:latin typeface="Times New Roman" pitchFamily="18" charset="0"/>
                  </a:rPr>
                  <a:t>n3</a:t>
                </a:r>
                <a:endParaRPr kumimoji="1" lang="en-US" altLang="zh-TW" sz="2000" i="1" dirty="0">
                  <a:latin typeface="Times New Roman" pitchFamily="18" charset="0"/>
                </a:endParaRPr>
              </a:p>
            </p:txBody>
          </p:sp>
          <p:sp>
            <p:nvSpPr>
              <p:cNvPr id="48153" name="Text Box 16"/>
              <p:cNvSpPr txBox="1">
                <a:spLocks noChangeArrowheads="1"/>
              </p:cNvSpPr>
              <p:nvPr/>
            </p:nvSpPr>
            <p:spPr bwMode="auto">
              <a:xfrm>
                <a:off x="4323" y="2727"/>
                <a:ext cx="67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Verdana" pitchFamily="34" charset="0"/>
                    <a:ea typeface="PMingLiU" pitchFamily="18" charset="-120"/>
                  </a:defRPr>
                </a:lvl9pPr>
              </a:lstStyle>
              <a:p>
                <a:pPr algn="ctr" eaLnBrk="1" hangingPunct="1">
                  <a:spcBef>
                    <a:spcPct val="20000"/>
                  </a:spcBef>
                </a:pPr>
                <a:r>
                  <a:rPr kumimoji="1" lang="en-US" altLang="zh-TW" sz="2800" i="1" dirty="0">
                    <a:latin typeface="Times New Roman" pitchFamily="18" charset="0"/>
                  </a:rPr>
                  <a:t>out1</a:t>
                </a:r>
                <a:endParaRPr kumimoji="1" lang="en-US" altLang="zh-TW" sz="2800" dirty="0">
                  <a:latin typeface="Times New Roman" pitchFamily="18" charset="0"/>
                </a:endParaRPr>
              </a:p>
            </p:txBody>
          </p:sp>
        </p:grpSp>
        <p:sp>
          <p:nvSpPr>
            <p:cNvPr id="48141" name="Freeform 8"/>
            <p:cNvSpPr>
              <a:spLocks/>
            </p:cNvSpPr>
            <p:nvPr/>
          </p:nvSpPr>
          <p:spPr bwMode="auto">
            <a:xfrm>
              <a:off x="7634992" y="4705788"/>
              <a:ext cx="393700" cy="609600"/>
            </a:xfrm>
            <a:custGeom>
              <a:avLst/>
              <a:gdLst>
                <a:gd name="T0" fmla="*/ 0 w 248"/>
                <a:gd name="T1" fmla="*/ 0 h 288"/>
                <a:gd name="T2" fmla="*/ 2147483647 w 248"/>
                <a:gd name="T3" fmla="*/ 2147483647 h 288"/>
                <a:gd name="T4" fmla="*/ 2147483647 w 248"/>
                <a:gd name="T5" fmla="*/ 2147483647 h 288"/>
                <a:gd name="T6" fmla="*/ 2147483647 w 248"/>
                <a:gd name="T7" fmla="*/ 2147483647 h 288"/>
                <a:gd name="T8" fmla="*/ 0 w 248"/>
                <a:gd name="T9" fmla="*/ 2147483647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8" h="288">
                  <a:moveTo>
                    <a:pt x="0" y="0"/>
                  </a:moveTo>
                  <a:cubicBezTo>
                    <a:pt x="52" y="12"/>
                    <a:pt x="104" y="24"/>
                    <a:pt x="144" y="48"/>
                  </a:cubicBezTo>
                  <a:cubicBezTo>
                    <a:pt x="184" y="72"/>
                    <a:pt x="232" y="112"/>
                    <a:pt x="240" y="144"/>
                  </a:cubicBezTo>
                  <a:cubicBezTo>
                    <a:pt x="248" y="176"/>
                    <a:pt x="232" y="216"/>
                    <a:pt x="192" y="240"/>
                  </a:cubicBezTo>
                  <a:cubicBezTo>
                    <a:pt x="152" y="264"/>
                    <a:pt x="76" y="276"/>
                    <a:pt x="0" y="28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2" name="Line 9"/>
            <p:cNvSpPr>
              <a:spLocks noChangeShapeType="1"/>
            </p:cNvSpPr>
            <p:nvPr/>
          </p:nvSpPr>
          <p:spPr bwMode="auto">
            <a:xfrm>
              <a:off x="7619470" y="4666278"/>
              <a:ext cx="15522" cy="649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43" name="Line 13"/>
            <p:cNvSpPr>
              <a:spLocks noChangeShapeType="1"/>
            </p:cNvSpPr>
            <p:nvPr/>
          </p:nvSpPr>
          <p:spPr bwMode="auto">
            <a:xfrm>
              <a:off x="6595178" y="5185567"/>
              <a:ext cx="10512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endParaRPr lang="en-US"/>
            </a:p>
          </p:txBody>
        </p:sp>
        <p:sp>
          <p:nvSpPr>
            <p:cNvPr id="48144" name="Text Box 16"/>
            <p:cNvSpPr txBox="1">
              <a:spLocks noChangeArrowheads="1"/>
            </p:cNvSpPr>
            <p:nvPr/>
          </p:nvSpPr>
          <p:spPr bwMode="auto">
            <a:xfrm>
              <a:off x="8067146" y="4751031"/>
              <a:ext cx="1066800" cy="519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kumimoji="1" lang="en-US" altLang="zh-TW" sz="2800" i="1" dirty="0">
                  <a:latin typeface="Times New Roman" pitchFamily="18" charset="0"/>
                </a:rPr>
                <a:t>out2</a:t>
              </a:r>
              <a:endParaRPr kumimoji="1" lang="en-US" altLang="zh-TW" sz="2800" dirty="0">
                <a:latin typeface="Times New Roman" pitchFamily="18" charset="0"/>
              </a:endParaRPr>
            </a:p>
          </p:txBody>
        </p:sp>
        <p:cxnSp>
          <p:nvCxnSpPr>
            <p:cNvPr id="3" name="Straight Connector 2"/>
            <p:cNvCxnSpPr/>
            <p:nvPr/>
          </p:nvCxnSpPr>
          <p:spPr>
            <a:xfrm>
              <a:off x="8028943" y="5056188"/>
              <a:ext cx="29053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Rectangle 3"/>
          <p:cNvSpPr/>
          <p:nvPr/>
        </p:nvSpPr>
        <p:spPr>
          <a:xfrm>
            <a:off x="733926" y="3810000"/>
            <a:ext cx="8029074" cy="1660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defRPr/>
            </a:pPr>
            <a:endParaRPr lang="en-US" altLang="en-US" smtClean="0">
              <a:solidFill>
                <a:srgbClr val="FFFFFF"/>
              </a:solidFill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2340" y="4876800"/>
            <a:ext cx="14736" cy="135768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600768" y="5562600"/>
            <a:ext cx="770832" cy="69637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310047" y="3910693"/>
            <a:ext cx="375753" cy="1534886"/>
          </a:xfrm>
          <a:custGeom>
            <a:avLst/>
            <a:gdLst>
              <a:gd name="connsiteX0" fmla="*/ 334932 w 375753"/>
              <a:gd name="connsiteY0" fmla="*/ 0 h 1534886"/>
              <a:gd name="connsiteX1" fmla="*/ 196 w 375753"/>
              <a:gd name="connsiteY1" fmla="*/ 628650 h 1534886"/>
              <a:gd name="connsiteX2" fmla="*/ 375753 w 375753"/>
              <a:gd name="connsiteY2" fmla="*/ 1534886 h 1534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5753" h="1534886">
                <a:moveTo>
                  <a:pt x="334932" y="0"/>
                </a:moveTo>
                <a:cubicBezTo>
                  <a:pt x="164162" y="186418"/>
                  <a:pt x="-6607" y="372836"/>
                  <a:pt x="196" y="628650"/>
                </a:cubicBezTo>
                <a:cubicBezTo>
                  <a:pt x="6999" y="884464"/>
                  <a:pt x="191376" y="1209675"/>
                  <a:pt x="375753" y="1534886"/>
                </a:cubicBezTo>
              </a:path>
            </a:pathLst>
          </a:custGeom>
          <a:noFill/>
          <a:ln w="60325">
            <a:solidFill>
              <a:srgbClr val="FF0000"/>
            </a:solidFill>
            <a:headEnd type="triangle"/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>
              <a:defRPr/>
            </a:pPr>
            <a:r>
              <a:rPr lang="en-US" altLang="zh-TW" sz="3600" b="1" dirty="0" smtClean="0"/>
              <a:t>Sequential</a:t>
            </a:r>
            <a:r>
              <a:rPr lang="en-US" altLang="zh-TW" sz="3600" dirty="0" smtClean="0"/>
              <a:t>: statements that can only live inside processes</a:t>
            </a:r>
            <a:endParaRPr lang="zh-TW" altLang="en-US" sz="3600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427038" y="1600200"/>
            <a:ext cx="8229600" cy="4876800"/>
          </a:xfrm>
        </p:spPr>
        <p:txBody>
          <a:bodyPr/>
          <a:lstStyle/>
          <a:p>
            <a:pPr lvl="1" eaLnBrk="1" hangingPunct="1"/>
            <a:endParaRPr lang="zh-TW" altLang="zh-TW" sz="3300" dirty="0" smtClean="0"/>
          </a:p>
          <a:p>
            <a:pPr lvl="1" eaLnBrk="1" hangingPunct="1"/>
            <a:r>
              <a:rPr lang="zh-TW" altLang="zh-TW" sz="3300" dirty="0" smtClean="0"/>
              <a:t>(</a:t>
            </a:r>
            <a:r>
              <a:rPr lang="en-US" altLang="zh-TW" sz="3300" dirty="0" smtClean="0"/>
              <a:t>Sequential 1) Case-when </a:t>
            </a:r>
          </a:p>
          <a:p>
            <a:pPr lvl="1" eaLnBrk="1" hangingPunct="1"/>
            <a:r>
              <a:rPr lang="en-US" altLang="zh-TW" sz="3300" dirty="0" smtClean="0"/>
              <a:t>(Sequential 2) for-in-to-loop</a:t>
            </a:r>
          </a:p>
          <a:p>
            <a:pPr lvl="1" eaLnBrk="1" hangingPunct="1"/>
            <a:r>
              <a:rPr lang="en-US" altLang="zh-TW" sz="3300" dirty="0" smtClean="0"/>
              <a:t>(Sequential 3) if-then-else</a:t>
            </a:r>
            <a:endParaRPr lang="en-US" altLang="zh-TW" dirty="0" smtClean="0"/>
          </a:p>
          <a:p>
            <a:pPr eaLnBrk="1" hangingPunct="1"/>
            <a:endParaRPr lang="zh-TW" altLang="en-US" dirty="0" smtClean="0"/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91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6E255A2B-B27B-4555-BCF2-7FACE003C4FE}" type="slidenum">
              <a:rPr lang="en-US" altLang="en-US" smtClean="0">
                <a:solidFill>
                  <a:srgbClr val="FFFFFF"/>
                </a:solidFill>
              </a:rPr>
              <a:pPr/>
              <a:t>43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49158" name="WordArt 7"/>
          <p:cNvSpPr>
            <a:spLocks noChangeArrowheads="1" noChangeShapeType="1" noTextEdit="1"/>
          </p:cNvSpPr>
          <p:nvPr/>
        </p:nvSpPr>
        <p:spPr bwMode="auto">
          <a:xfrm>
            <a:off x="228600" y="4724400"/>
            <a:ext cx="8626475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66"/>
                </a:solidFill>
                <a:latin typeface="Arial Black"/>
              </a:rPr>
              <a:t>A very important question:</a:t>
            </a:r>
          </a:p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3366"/>
                </a:solidFill>
                <a:latin typeface="Arial Black"/>
              </a:rPr>
              <a:t>When should a process be executed?</a:t>
            </a:r>
          </a:p>
        </p:txBody>
      </p:sp>
      <p:sp>
        <p:nvSpPr>
          <p:cNvPr id="49159" name="TextBox 1"/>
          <p:cNvSpPr txBox="1">
            <a:spLocks noChangeArrowheads="1"/>
          </p:cNvSpPr>
          <p:nvPr/>
        </p:nvSpPr>
        <p:spPr bwMode="auto">
          <a:xfrm>
            <a:off x="4564063" y="1130300"/>
            <a:ext cx="3467100" cy="12303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  <a:p>
            <a:r>
              <a:rPr lang="en-US" altLang="en-US" sz="2800">
                <a:solidFill>
                  <a:srgbClr val="00B050"/>
                </a:solidFill>
              </a:rPr>
              <a:t>sequential </a:t>
            </a:r>
          </a:p>
          <a:p>
            <a:r>
              <a:rPr lang="en-US" altLang="en-US" sz="2800">
                <a:solidFill>
                  <a:srgbClr val="00B050"/>
                </a:solidFill>
              </a:rPr>
              <a:t>– within a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zh-TW" smtClean="0"/>
              <a:t> 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52399" y="193675"/>
            <a:ext cx="5419725" cy="5521325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zh-TW" altLang="en-US" sz="2000" dirty="0" smtClean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library IEEE</a:t>
            </a:r>
            <a:r>
              <a:rPr lang="en-US" altLang="zh-TW" sz="2000" dirty="0" smtClean="0"/>
              <a:t>; --tested </a:t>
            </a:r>
            <a:r>
              <a:rPr lang="en-US" altLang="zh-TW" sz="2000" dirty="0" err="1" smtClean="0"/>
              <a:t>ise</a:t>
            </a:r>
            <a:r>
              <a:rPr lang="en-US" altLang="zh-TW" sz="2000" dirty="0" smtClean="0"/>
              <a:t>, vivado14.4 ok</a:t>
            </a:r>
            <a:endParaRPr lang="en-US" altLang="zh-TW" sz="2000" dirty="0"/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use IEEE.STD_LOGIC_1164.ALL;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entity </a:t>
            </a:r>
            <a:r>
              <a:rPr lang="en-US" altLang="zh-TW" sz="2000" dirty="0" err="1"/>
              <a:t>test_case</a:t>
            </a:r>
            <a:r>
              <a:rPr lang="en-US" altLang="zh-TW" sz="2000" dirty="0"/>
              <a:t> is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port ( in1, in2: in </a:t>
            </a:r>
            <a:r>
              <a:rPr lang="en-US" altLang="zh-TW" sz="2000" dirty="0" err="1"/>
              <a:t>std_logic</a:t>
            </a:r>
            <a:r>
              <a:rPr lang="en-US" altLang="zh-TW" sz="2000" dirty="0"/>
              <a:t>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	 out1,out2 : out </a:t>
            </a:r>
            <a:r>
              <a:rPr lang="en-US" altLang="zh-TW" sz="2000" dirty="0" err="1"/>
              <a:t>std_logic</a:t>
            </a:r>
            <a:r>
              <a:rPr lang="en-US" altLang="zh-TW" sz="2000" dirty="0"/>
              <a:t>);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end </a:t>
            </a:r>
            <a:r>
              <a:rPr lang="en-US" altLang="zh-TW" sz="2000" dirty="0" err="1"/>
              <a:t>test_case</a:t>
            </a:r>
            <a:r>
              <a:rPr lang="en-US" altLang="zh-TW" sz="2000" dirty="0"/>
              <a:t>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architecture </a:t>
            </a:r>
            <a:r>
              <a:rPr lang="en-US" altLang="zh-TW" sz="2000" dirty="0" err="1"/>
              <a:t>case_arch</a:t>
            </a:r>
            <a:r>
              <a:rPr lang="en-US" altLang="zh-TW" sz="2000" dirty="0"/>
              <a:t> of </a:t>
            </a:r>
            <a:r>
              <a:rPr lang="en-US" altLang="zh-TW" sz="2000" dirty="0" err="1"/>
              <a:t>test_case</a:t>
            </a:r>
            <a:r>
              <a:rPr lang="en-US" altLang="zh-TW" sz="2000" dirty="0"/>
              <a:t> is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signal b : </a:t>
            </a:r>
            <a:r>
              <a:rPr lang="en-US" altLang="zh-TW" sz="2000" dirty="0" err="1"/>
              <a:t>std_logic_vector</a:t>
            </a:r>
            <a:r>
              <a:rPr lang="en-US" altLang="zh-TW" sz="2000" dirty="0"/>
              <a:t> (1 </a:t>
            </a:r>
            <a:r>
              <a:rPr lang="en-US" altLang="zh-TW" sz="2000" dirty="0" err="1"/>
              <a:t>downto</a:t>
            </a:r>
            <a:r>
              <a:rPr lang="en-US" altLang="zh-TW" sz="2000" dirty="0"/>
              <a:t> 0);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begin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process (b)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begin case b is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  when "00"|"11" =&gt; out1 &lt;= '0';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                    </a:t>
            </a:r>
            <a:r>
              <a:rPr lang="en-US" altLang="zh-TW" sz="2000" dirty="0" smtClean="0"/>
              <a:t>            out2 </a:t>
            </a:r>
            <a:r>
              <a:rPr lang="en-US" altLang="zh-TW" sz="2000" dirty="0"/>
              <a:t>&lt;= '1';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  when others    =&gt; out1 &lt;= '1';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                    </a:t>
            </a:r>
            <a:r>
              <a:rPr lang="en-US" altLang="zh-TW" sz="2000" dirty="0" smtClean="0"/>
              <a:t>           out2 </a:t>
            </a:r>
            <a:r>
              <a:rPr lang="en-US" altLang="zh-TW" sz="2000" dirty="0"/>
              <a:t>&lt;= '0';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      end case;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end process;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  b &lt;= in1 &amp; in2;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rabicParenR"/>
              <a:defRPr/>
            </a:pPr>
            <a:r>
              <a:rPr lang="en-US" altLang="zh-TW" sz="2000" dirty="0"/>
              <a:t>end </a:t>
            </a:r>
            <a:r>
              <a:rPr lang="en-US" altLang="zh-TW" sz="2000" dirty="0" err="1"/>
              <a:t>case_arch</a:t>
            </a:r>
            <a:r>
              <a:rPr lang="en-US" altLang="zh-TW" sz="2000" dirty="0"/>
              <a:t>;</a:t>
            </a:r>
            <a:endParaRPr lang="en-US" altLang="zh-TW" sz="3400" dirty="0" smtClean="0"/>
          </a:p>
        </p:txBody>
      </p:sp>
      <p:sp>
        <p:nvSpPr>
          <p:cNvPr id="50180" name="Content Placeholder 2"/>
          <p:cNvSpPr>
            <a:spLocks noGrp="1"/>
          </p:cNvSpPr>
          <p:nvPr>
            <p:ph sz="half" idx="2"/>
          </p:nvPr>
        </p:nvSpPr>
        <p:spPr>
          <a:xfrm>
            <a:off x="5715000" y="403225"/>
            <a:ext cx="3276600" cy="45259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smtClean="0"/>
              <a:t>Exercise 3.8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AutoNum type="alphaLcParenBoth"/>
            </a:pPr>
            <a:r>
              <a:rPr lang="en-US" altLang="en-US" sz="2400" smtClean="0"/>
              <a:t>List the line numbers of the concurrent lines.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smtClean="0"/>
              <a:t>Answer: ___________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smtClean="0"/>
              <a:t>(b) List the line numbers of the Sequential lines.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smtClean="0"/>
              <a:t>Answer: ___________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en-US" sz="2400" smtClean="0"/>
              <a:t>(c ) Fill in the truth table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</a:pPr>
            <a:endParaRPr lang="en-US" altLang="en-US" sz="2400" smtClean="0"/>
          </a:p>
          <a:p>
            <a:pPr marL="0" indent="0" eaLnBrk="1" hangingPunct="1">
              <a:lnSpc>
                <a:spcPct val="90000"/>
              </a:lnSpc>
            </a:pPr>
            <a:endParaRPr lang="en-US" altLang="en-US" sz="2400" smtClean="0"/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5018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31983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8D72E463-FA04-432F-8169-89D220925BA2}" type="slidenum">
              <a:rPr lang="en-US" altLang="en-US" smtClean="0">
                <a:latin typeface="Arial" charset="0"/>
              </a:rPr>
              <a:pPr/>
              <a:t>44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50183" name="Text Box 4"/>
          <p:cNvSpPr txBox="1">
            <a:spLocks noChangeArrowheads="1"/>
          </p:cNvSpPr>
          <p:nvPr/>
        </p:nvSpPr>
        <p:spPr bwMode="auto">
          <a:xfrm>
            <a:off x="4329339" y="2578100"/>
            <a:ext cx="1152525" cy="7017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dirty="0">
                <a:latin typeface="Times New Roman" pitchFamily="18" charset="0"/>
              </a:rPr>
              <a:t>Means</a:t>
            </a:r>
          </a:p>
          <a:p>
            <a:pPr algn="ctr">
              <a:spcBef>
                <a:spcPct val="20000"/>
              </a:spcBef>
              <a:buFontTx/>
              <a:buChar char=" "/>
            </a:pPr>
            <a:r>
              <a:rPr lang="en-US" altLang="zh-TW" dirty="0" smtClean="0">
                <a:latin typeface="Times New Roman" pitchFamily="18" charset="0"/>
              </a:rPr>
              <a:t>implies</a:t>
            </a:r>
            <a:endParaRPr lang="en-US" altLang="zh-TW" dirty="0">
              <a:latin typeface="Times New Roman" pitchFamily="18" charset="0"/>
            </a:endParaRPr>
          </a:p>
        </p:txBody>
      </p:sp>
      <p:sp>
        <p:nvSpPr>
          <p:cNvPr id="50184" name="Line 5"/>
          <p:cNvSpPr>
            <a:spLocks noChangeShapeType="1"/>
          </p:cNvSpPr>
          <p:nvPr/>
        </p:nvSpPr>
        <p:spPr bwMode="auto">
          <a:xfrm flipH="1">
            <a:off x="3048001" y="2819400"/>
            <a:ext cx="1281338" cy="533400"/>
          </a:xfrm>
          <a:prstGeom prst="line">
            <a:avLst/>
          </a:prstGeom>
          <a:noFill/>
          <a:ln w="38100">
            <a:solidFill>
              <a:srgbClr val="CB154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50185" name="Text Box 6"/>
          <p:cNvSpPr txBox="1">
            <a:spLocks noChangeArrowheads="1"/>
          </p:cNvSpPr>
          <p:nvPr/>
        </p:nvSpPr>
        <p:spPr bwMode="auto">
          <a:xfrm>
            <a:off x="2514600" y="4876800"/>
            <a:ext cx="294005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zh-TW" altLang="en-US" sz="2000">
                <a:latin typeface="Times New Roman" pitchFamily="18" charset="0"/>
              </a:rPr>
              <a:t>-- “00”| “11” </a:t>
            </a:r>
            <a:r>
              <a:rPr lang="en-US" altLang="zh-TW" sz="2000">
                <a:latin typeface="Times New Roman" pitchFamily="18" charset="0"/>
              </a:rPr>
              <a:t>means </a:t>
            </a:r>
          </a:p>
          <a:p>
            <a:r>
              <a:rPr lang="en-US" altLang="zh-TW" sz="2000">
                <a:latin typeface="Times New Roman" pitchFamily="18" charset="0"/>
              </a:rPr>
              <a:t>case “00” or “11”,</a:t>
            </a:r>
            <a:endParaRPr lang="zh-TW" altLang="en-US" sz="2000">
              <a:latin typeface="Times New Roman" pitchFamily="18" charset="0"/>
            </a:endParaRPr>
          </a:p>
        </p:txBody>
      </p:sp>
      <p:sp>
        <p:nvSpPr>
          <p:cNvPr id="50186" name="Freeform 7"/>
          <p:cNvSpPr>
            <a:spLocks/>
          </p:cNvSpPr>
          <p:nvPr/>
        </p:nvSpPr>
        <p:spPr bwMode="auto">
          <a:xfrm>
            <a:off x="2357438" y="3619500"/>
            <a:ext cx="1223961" cy="1409700"/>
          </a:xfrm>
          <a:custGeom>
            <a:avLst/>
            <a:gdLst>
              <a:gd name="T0" fmla="*/ 0 w 912"/>
              <a:gd name="T1" fmla="*/ 0 h 1152"/>
              <a:gd name="T2" fmla="*/ 2147483647 w 912"/>
              <a:gd name="T3" fmla="*/ 2147483647 h 1152"/>
              <a:gd name="T4" fmla="*/ 2147483647 w 912"/>
              <a:gd name="T5" fmla="*/ 2147483647 h 11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1152">
                <a:moveTo>
                  <a:pt x="0" y="0"/>
                </a:moveTo>
                <a:cubicBezTo>
                  <a:pt x="68" y="240"/>
                  <a:pt x="136" y="480"/>
                  <a:pt x="288" y="672"/>
                </a:cubicBezTo>
                <a:cubicBezTo>
                  <a:pt x="440" y="864"/>
                  <a:pt x="676" y="1008"/>
                  <a:pt x="912" y="1152"/>
                </a:cubicBezTo>
              </a:path>
            </a:pathLst>
          </a:custGeom>
          <a:noFill/>
          <a:ln w="38100" cap="rnd" cmpd="sng">
            <a:solidFill>
              <a:srgbClr val="CB1549"/>
            </a:solidFill>
            <a:prstDash val="sysDot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715000" y="4362450"/>
          <a:ext cx="325278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97"/>
                <a:gridCol w="813197"/>
                <a:gridCol w="813197"/>
                <a:gridCol w="8131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b(1)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b(0)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Out1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Out2</a:t>
                      </a:r>
                      <a:endParaRPr lang="en-US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?__</a:t>
                      </a:r>
                      <a:endParaRPr lang="en-US" dirty="0"/>
                    </a:p>
                  </a:txBody>
                  <a:tcPr marL="91450" marR="9145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Things to remember for </a:t>
            </a:r>
            <a:br>
              <a:rPr lang="en-US" altLang="zh-TW" smtClean="0"/>
            </a:br>
            <a:r>
              <a:rPr lang="en-US" altLang="zh-TW" smtClean="0"/>
              <a:t>Case-when: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Remember:</a:t>
            </a:r>
          </a:p>
          <a:p>
            <a:pPr eaLnBrk="1" hangingPunct="1"/>
            <a:r>
              <a:rPr lang="en-US" altLang="zh-TW" smtClean="0"/>
              <a:t>“=&gt;” means “implies” not “bigger”</a:t>
            </a:r>
          </a:p>
          <a:p>
            <a:pPr eaLnBrk="1" hangingPunct="1"/>
            <a:r>
              <a:rPr lang="en-US" altLang="zh-TW" smtClean="0"/>
              <a:t>all cases must be present, use </a:t>
            </a:r>
            <a:r>
              <a:rPr lang="en-US" altLang="zh-TW" u="sng" smtClean="0"/>
              <a:t>others</a:t>
            </a:r>
            <a:r>
              <a:rPr lang="en-US" altLang="zh-TW" smtClean="0"/>
              <a:t> to complete all cases</a:t>
            </a:r>
          </a:p>
          <a:p>
            <a:pPr eaLnBrk="1" hangingPunct="1"/>
            <a:r>
              <a:rPr lang="en-US" altLang="zh-TW" smtClean="0"/>
              <a:t>ans:</a:t>
            </a:r>
          </a:p>
          <a:p>
            <a:pPr eaLnBrk="1" hangingPunct="1"/>
            <a:endParaRPr lang="zh-TW" altLang="zh-TW" smtClean="0"/>
          </a:p>
        </p:txBody>
      </p:sp>
      <p:sp>
        <p:nvSpPr>
          <p:cNvPr id="512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12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22F3F224-3D4C-4902-B5DA-A304A5E0184E}" type="slidenum">
              <a:rPr lang="en-US" altLang="en-US" smtClean="0">
                <a:solidFill>
                  <a:srgbClr val="FFFFFF"/>
                </a:solidFill>
              </a:rPr>
              <a:pPr/>
              <a:t>45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1208" name="Line 13"/>
          <p:cNvSpPr>
            <a:spLocks noChangeShapeType="1"/>
          </p:cNvSpPr>
          <p:nvPr/>
        </p:nvSpPr>
        <p:spPr bwMode="auto">
          <a:xfrm>
            <a:off x="4026694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09" name="Line 14"/>
          <p:cNvSpPr>
            <a:spLocks noChangeShapeType="1"/>
          </p:cNvSpPr>
          <p:nvPr/>
        </p:nvSpPr>
        <p:spPr bwMode="auto">
          <a:xfrm>
            <a:off x="3950494" y="513886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2" name="Line 17"/>
          <p:cNvSpPr>
            <a:spLocks noChangeShapeType="1"/>
          </p:cNvSpPr>
          <p:nvPr/>
        </p:nvSpPr>
        <p:spPr bwMode="auto">
          <a:xfrm>
            <a:off x="5867400" y="5029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3" name="Freeform 18"/>
          <p:cNvSpPr>
            <a:spLocks/>
          </p:cNvSpPr>
          <p:nvPr/>
        </p:nvSpPr>
        <p:spPr bwMode="auto">
          <a:xfrm>
            <a:off x="6248400" y="4648200"/>
            <a:ext cx="533400" cy="914400"/>
          </a:xfrm>
          <a:custGeom>
            <a:avLst/>
            <a:gdLst>
              <a:gd name="T0" fmla="*/ 0 w 336"/>
              <a:gd name="T1" fmla="*/ 0 h 576"/>
              <a:gd name="T2" fmla="*/ 0 w 336"/>
              <a:gd name="T3" fmla="*/ 2147483647 h 576"/>
              <a:gd name="T4" fmla="*/ 2147483647 w 336"/>
              <a:gd name="T5" fmla="*/ 2147483647 h 576"/>
              <a:gd name="T6" fmla="*/ 0 w 336"/>
              <a:gd name="T7" fmla="*/ 0 h 57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576">
                <a:moveTo>
                  <a:pt x="0" y="0"/>
                </a:moveTo>
                <a:lnTo>
                  <a:pt x="0" y="576"/>
                </a:lnTo>
                <a:lnTo>
                  <a:pt x="336" y="24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4" name="Oval 19"/>
          <p:cNvSpPr>
            <a:spLocks noChangeArrowheads="1"/>
          </p:cNvSpPr>
          <p:nvPr/>
        </p:nvSpPr>
        <p:spPr bwMode="auto">
          <a:xfrm>
            <a:off x="6781800" y="4953000"/>
            <a:ext cx="228600" cy="152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1215" name="Line 20"/>
          <p:cNvSpPr>
            <a:spLocks noChangeShapeType="1"/>
          </p:cNvSpPr>
          <p:nvPr/>
        </p:nvSpPr>
        <p:spPr bwMode="auto">
          <a:xfrm>
            <a:off x="7010400" y="5029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6" name="Freeform 21"/>
          <p:cNvSpPr>
            <a:spLocks/>
          </p:cNvSpPr>
          <p:nvPr/>
        </p:nvSpPr>
        <p:spPr bwMode="auto">
          <a:xfrm>
            <a:off x="6019800" y="5029200"/>
            <a:ext cx="1524000" cy="1066800"/>
          </a:xfrm>
          <a:custGeom>
            <a:avLst/>
            <a:gdLst>
              <a:gd name="T0" fmla="*/ 0 w 960"/>
              <a:gd name="T1" fmla="*/ 0 h 672"/>
              <a:gd name="T2" fmla="*/ 0 w 960"/>
              <a:gd name="T3" fmla="*/ 2147483647 h 672"/>
              <a:gd name="T4" fmla="*/ 2147483647 w 960"/>
              <a:gd name="T5" fmla="*/ 2147483647 h 67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60" h="672">
                <a:moveTo>
                  <a:pt x="0" y="0"/>
                </a:moveTo>
                <a:lnTo>
                  <a:pt x="0" y="672"/>
                </a:lnTo>
                <a:lnTo>
                  <a:pt x="960" y="672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17" name="Text Box 22"/>
          <p:cNvSpPr txBox="1">
            <a:spLocks noChangeArrowheads="1"/>
          </p:cNvSpPr>
          <p:nvPr/>
        </p:nvSpPr>
        <p:spPr bwMode="auto">
          <a:xfrm>
            <a:off x="3284537" y="4520434"/>
            <a:ext cx="77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b(0)</a:t>
            </a:r>
            <a:endParaRPr kumimoji="1" lang="en-US" altLang="zh-TW" sz="2800" dirty="0">
              <a:latin typeface="Times New Roman" pitchFamily="18" charset="0"/>
            </a:endParaRPr>
          </a:p>
        </p:txBody>
      </p:sp>
      <p:sp>
        <p:nvSpPr>
          <p:cNvPr id="51218" name="Text Box 23"/>
          <p:cNvSpPr txBox="1">
            <a:spLocks noChangeArrowheads="1"/>
          </p:cNvSpPr>
          <p:nvPr/>
        </p:nvSpPr>
        <p:spPr bwMode="auto">
          <a:xfrm>
            <a:off x="3284537" y="4996148"/>
            <a:ext cx="7778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b(1)</a:t>
            </a:r>
            <a:endParaRPr kumimoji="1" lang="en-US" altLang="zh-TW" sz="2800" dirty="0">
              <a:latin typeface="Times New Roman" pitchFamily="18" charset="0"/>
            </a:endParaRPr>
          </a:p>
        </p:txBody>
      </p:sp>
      <p:sp>
        <p:nvSpPr>
          <p:cNvPr id="51219" name="Text Box 24"/>
          <p:cNvSpPr txBox="1">
            <a:spLocks noChangeArrowheads="1"/>
          </p:cNvSpPr>
          <p:nvPr/>
        </p:nvSpPr>
        <p:spPr bwMode="auto">
          <a:xfrm>
            <a:off x="7523163" y="44958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out1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51220" name="Text Box 25"/>
          <p:cNvSpPr txBox="1">
            <a:spLocks noChangeArrowheads="1"/>
          </p:cNvSpPr>
          <p:nvPr/>
        </p:nvSpPr>
        <p:spPr bwMode="auto">
          <a:xfrm>
            <a:off x="7620000" y="5638800"/>
            <a:ext cx="815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out2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51221" name="Text Box 26"/>
          <p:cNvSpPr txBox="1">
            <a:spLocks noChangeArrowheads="1"/>
          </p:cNvSpPr>
          <p:nvPr/>
        </p:nvSpPr>
        <p:spPr bwMode="auto">
          <a:xfrm>
            <a:off x="4354513" y="4084638"/>
            <a:ext cx="1173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>
                <a:latin typeface="Times New Roman" pitchFamily="18" charset="0"/>
              </a:rPr>
              <a:t>Ex-nor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644774"/>
            <a:ext cx="1084094" cy="68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For-in-to-loop </a:t>
            </a:r>
            <a:br>
              <a:rPr lang="en-US" altLang="zh-TW" smtClean="0"/>
            </a:br>
            <a:r>
              <a:rPr lang="en-US" altLang="zh-TW" smtClean="0"/>
              <a:t>(example invert 4 inputs)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7313613" cy="4114800"/>
          </a:xfrm>
        </p:spPr>
        <p:txBody>
          <a:bodyPr>
            <a:normAutofit lnSpcReduction="10000"/>
          </a:bodyPr>
          <a:lstStyle/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library IEEE; </a:t>
            </a:r>
            <a:r>
              <a:rPr lang="en-US" altLang="zh-TW" sz="1600" dirty="0" smtClean="0"/>
              <a:t>--%ISE </a:t>
            </a:r>
            <a:r>
              <a:rPr lang="en-US" altLang="zh-TW" sz="1600" dirty="0"/>
              <a:t>tested </a:t>
            </a:r>
            <a:r>
              <a:rPr lang="en-US" altLang="zh-TW" sz="1600" dirty="0" smtClean="0"/>
              <a:t>ok, </a:t>
            </a:r>
            <a:r>
              <a:rPr lang="en-US" altLang="zh-TW" sz="1600" dirty="0" err="1" smtClean="0"/>
              <a:t>vivado</a:t>
            </a:r>
            <a:r>
              <a:rPr lang="en-US" altLang="zh-TW" sz="1600" smtClean="0"/>
              <a:t> 14.4 </a:t>
            </a:r>
            <a:r>
              <a:rPr lang="en-US" altLang="zh-TW" sz="1600" dirty="0" smtClean="0"/>
              <a:t>ok</a:t>
            </a:r>
            <a:endParaRPr lang="en-US" altLang="zh-TW" sz="1600" dirty="0"/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use IEEE.STD_LOGIC_1164.ALL;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entity </a:t>
            </a:r>
            <a:r>
              <a:rPr lang="en-US" altLang="zh-TW" sz="1600" dirty="0" err="1"/>
              <a:t>for_ex</a:t>
            </a:r>
            <a:r>
              <a:rPr lang="en-US" altLang="zh-TW" sz="1600" dirty="0"/>
              <a:t> is 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port (in1: in </a:t>
            </a:r>
            <a:r>
              <a:rPr lang="en-US" altLang="zh-TW" sz="1600" dirty="0" err="1"/>
              <a:t>std_logic_vector</a:t>
            </a:r>
            <a:r>
              <a:rPr lang="en-US" altLang="zh-TW" sz="1600" dirty="0"/>
              <a:t>(3 </a:t>
            </a:r>
            <a:r>
              <a:rPr lang="en-US" altLang="zh-TW" sz="1600" dirty="0" err="1"/>
              <a:t>downto</a:t>
            </a:r>
            <a:r>
              <a:rPr lang="en-US" altLang="zh-TW" sz="1600" dirty="0"/>
              <a:t> 0);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   out1: out	</a:t>
            </a:r>
            <a:r>
              <a:rPr lang="en-US" altLang="zh-TW" sz="1600" dirty="0" err="1"/>
              <a:t>std_logic_vector</a:t>
            </a:r>
            <a:r>
              <a:rPr lang="en-US" altLang="zh-TW" sz="1600" dirty="0"/>
              <a:t>(3 </a:t>
            </a:r>
            <a:r>
              <a:rPr lang="en-US" altLang="zh-TW" sz="1600" dirty="0" err="1"/>
              <a:t>downto</a:t>
            </a:r>
            <a:r>
              <a:rPr lang="en-US" altLang="zh-TW" sz="1600" dirty="0"/>
              <a:t> 0));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end </a:t>
            </a:r>
            <a:r>
              <a:rPr lang="en-US" altLang="zh-TW" sz="1600" dirty="0" err="1"/>
              <a:t>for_ex</a:t>
            </a:r>
            <a:r>
              <a:rPr lang="en-US" altLang="zh-TW" sz="1600" dirty="0"/>
              <a:t>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architecture </a:t>
            </a:r>
            <a:r>
              <a:rPr lang="en-US" altLang="zh-TW" sz="1600" dirty="0" err="1"/>
              <a:t>for_ex_arch</a:t>
            </a:r>
            <a:r>
              <a:rPr lang="en-US" altLang="zh-TW" sz="1600" dirty="0"/>
              <a:t> of </a:t>
            </a:r>
            <a:r>
              <a:rPr lang="en-US" altLang="zh-TW" sz="1600" dirty="0" err="1"/>
              <a:t>for_ex</a:t>
            </a:r>
            <a:r>
              <a:rPr lang="en-US" altLang="zh-TW" sz="1600" dirty="0"/>
              <a:t> is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process (in1)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begin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   label_for0 : for </a:t>
            </a:r>
            <a:r>
              <a:rPr lang="en-US" altLang="zh-TW" sz="1600" dirty="0" err="1"/>
              <a:t>i</a:t>
            </a:r>
            <a:r>
              <a:rPr lang="en-US" altLang="zh-TW" sz="1600" dirty="0"/>
              <a:t> in 0 to 3 loop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      out1 (</a:t>
            </a:r>
            <a:r>
              <a:rPr lang="en-US" altLang="zh-TW" sz="1600" dirty="0" err="1"/>
              <a:t>i</a:t>
            </a:r>
            <a:r>
              <a:rPr lang="en-US" altLang="zh-TW" sz="1600" dirty="0"/>
              <a:t>) &lt;= not in1(</a:t>
            </a:r>
            <a:r>
              <a:rPr lang="en-US" altLang="zh-TW" sz="1600" dirty="0" err="1"/>
              <a:t>i</a:t>
            </a:r>
            <a:r>
              <a:rPr lang="en-US" altLang="zh-TW" sz="1600" dirty="0"/>
              <a:t>);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   end loop;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    end process;</a:t>
            </a:r>
          </a:p>
          <a:p>
            <a:pPr marL="342900" indent="-342900" eaLnBrk="1" hangingPunct="1">
              <a:buFont typeface="+mj-lt"/>
              <a:buAutoNum type="arabicParenR"/>
            </a:pPr>
            <a:r>
              <a:rPr lang="en-US" altLang="zh-TW" sz="1600" dirty="0"/>
              <a:t>end </a:t>
            </a:r>
            <a:r>
              <a:rPr lang="en-US" altLang="zh-TW" sz="1600" dirty="0" err="1"/>
              <a:t>for_ex_arch</a:t>
            </a:r>
            <a:r>
              <a:rPr lang="en-US" altLang="zh-TW" sz="1600" dirty="0"/>
              <a:t>;</a:t>
            </a:r>
            <a:endParaRPr lang="en-US" altLang="zh-TW" sz="1600" dirty="0" smtClean="0"/>
          </a:p>
        </p:txBody>
      </p:sp>
      <p:sp>
        <p:nvSpPr>
          <p:cNvPr id="522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22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821F1317-16FF-4E90-9131-813EAE6C5B04}" type="slidenum">
              <a:rPr lang="en-US" altLang="en-US" smtClean="0">
                <a:solidFill>
                  <a:srgbClr val="FFFFFF"/>
                </a:solidFill>
              </a:rPr>
              <a:pPr/>
              <a:t>46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2230" name="Freeform 11"/>
          <p:cNvSpPr>
            <a:spLocks/>
          </p:cNvSpPr>
          <p:nvPr/>
        </p:nvSpPr>
        <p:spPr bwMode="auto">
          <a:xfrm>
            <a:off x="7467600" y="4495800"/>
            <a:ext cx="533400" cy="533400"/>
          </a:xfrm>
          <a:custGeom>
            <a:avLst/>
            <a:gdLst>
              <a:gd name="T0" fmla="*/ 0 w 336"/>
              <a:gd name="T1" fmla="*/ 0 h 480"/>
              <a:gd name="T2" fmla="*/ 0 w 336"/>
              <a:gd name="T3" fmla="*/ 2147483647 h 480"/>
              <a:gd name="T4" fmla="*/ 2147483647 w 336"/>
              <a:gd name="T5" fmla="*/ 2147483647 h 480"/>
              <a:gd name="T6" fmla="*/ 0 w 336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480">
                <a:moveTo>
                  <a:pt x="0" y="0"/>
                </a:moveTo>
                <a:lnTo>
                  <a:pt x="0" y="480"/>
                </a:lnTo>
                <a:lnTo>
                  <a:pt x="336" y="24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31" name="Oval 12"/>
          <p:cNvSpPr>
            <a:spLocks noChangeArrowheads="1"/>
          </p:cNvSpPr>
          <p:nvPr/>
        </p:nvSpPr>
        <p:spPr bwMode="auto">
          <a:xfrm>
            <a:off x="8001000" y="4648200"/>
            <a:ext cx="1524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2232" name="Line 13"/>
          <p:cNvSpPr>
            <a:spLocks noChangeShapeType="1"/>
          </p:cNvSpPr>
          <p:nvPr/>
        </p:nvSpPr>
        <p:spPr bwMode="auto">
          <a:xfrm>
            <a:off x="6858000" y="4724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3" name="Line 14"/>
          <p:cNvSpPr>
            <a:spLocks noChangeShapeType="1"/>
          </p:cNvSpPr>
          <p:nvPr/>
        </p:nvSpPr>
        <p:spPr bwMode="auto">
          <a:xfrm>
            <a:off x="8153400" y="4724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4" name="Freeform 23"/>
          <p:cNvSpPr>
            <a:spLocks/>
          </p:cNvSpPr>
          <p:nvPr/>
        </p:nvSpPr>
        <p:spPr bwMode="auto">
          <a:xfrm>
            <a:off x="7467600" y="3200400"/>
            <a:ext cx="533400" cy="533400"/>
          </a:xfrm>
          <a:custGeom>
            <a:avLst/>
            <a:gdLst>
              <a:gd name="T0" fmla="*/ 0 w 336"/>
              <a:gd name="T1" fmla="*/ 0 h 480"/>
              <a:gd name="T2" fmla="*/ 0 w 336"/>
              <a:gd name="T3" fmla="*/ 2147483647 h 480"/>
              <a:gd name="T4" fmla="*/ 2147483647 w 336"/>
              <a:gd name="T5" fmla="*/ 2147483647 h 480"/>
              <a:gd name="T6" fmla="*/ 0 w 336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480">
                <a:moveTo>
                  <a:pt x="0" y="0"/>
                </a:moveTo>
                <a:lnTo>
                  <a:pt x="0" y="480"/>
                </a:lnTo>
                <a:lnTo>
                  <a:pt x="336" y="24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35" name="Oval 24"/>
          <p:cNvSpPr>
            <a:spLocks noChangeArrowheads="1"/>
          </p:cNvSpPr>
          <p:nvPr/>
        </p:nvSpPr>
        <p:spPr bwMode="auto">
          <a:xfrm>
            <a:off x="8001000" y="3352800"/>
            <a:ext cx="1524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2236" name="Line 25"/>
          <p:cNvSpPr>
            <a:spLocks noChangeShapeType="1"/>
          </p:cNvSpPr>
          <p:nvPr/>
        </p:nvSpPr>
        <p:spPr bwMode="auto">
          <a:xfrm>
            <a:off x="6858000" y="3429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7" name="Line 26"/>
          <p:cNvSpPr>
            <a:spLocks noChangeShapeType="1"/>
          </p:cNvSpPr>
          <p:nvPr/>
        </p:nvSpPr>
        <p:spPr bwMode="auto">
          <a:xfrm>
            <a:off x="8153400" y="3429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38" name="Freeform 27"/>
          <p:cNvSpPr>
            <a:spLocks/>
          </p:cNvSpPr>
          <p:nvPr/>
        </p:nvSpPr>
        <p:spPr bwMode="auto">
          <a:xfrm>
            <a:off x="7467600" y="5181600"/>
            <a:ext cx="533400" cy="533400"/>
          </a:xfrm>
          <a:custGeom>
            <a:avLst/>
            <a:gdLst>
              <a:gd name="T0" fmla="*/ 0 w 336"/>
              <a:gd name="T1" fmla="*/ 0 h 480"/>
              <a:gd name="T2" fmla="*/ 0 w 336"/>
              <a:gd name="T3" fmla="*/ 2147483647 h 480"/>
              <a:gd name="T4" fmla="*/ 2147483647 w 336"/>
              <a:gd name="T5" fmla="*/ 2147483647 h 480"/>
              <a:gd name="T6" fmla="*/ 0 w 336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480">
                <a:moveTo>
                  <a:pt x="0" y="0"/>
                </a:moveTo>
                <a:lnTo>
                  <a:pt x="0" y="480"/>
                </a:lnTo>
                <a:lnTo>
                  <a:pt x="336" y="24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39" name="Oval 28"/>
          <p:cNvSpPr>
            <a:spLocks noChangeArrowheads="1"/>
          </p:cNvSpPr>
          <p:nvPr/>
        </p:nvSpPr>
        <p:spPr bwMode="auto">
          <a:xfrm>
            <a:off x="8001000" y="5334000"/>
            <a:ext cx="1524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2240" name="Line 29"/>
          <p:cNvSpPr>
            <a:spLocks noChangeShapeType="1"/>
          </p:cNvSpPr>
          <p:nvPr/>
        </p:nvSpPr>
        <p:spPr bwMode="auto">
          <a:xfrm>
            <a:off x="6858000" y="5410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1" name="Line 30"/>
          <p:cNvSpPr>
            <a:spLocks noChangeShapeType="1"/>
          </p:cNvSpPr>
          <p:nvPr/>
        </p:nvSpPr>
        <p:spPr bwMode="auto">
          <a:xfrm>
            <a:off x="8153400" y="5410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2" name="Freeform 31"/>
          <p:cNvSpPr>
            <a:spLocks/>
          </p:cNvSpPr>
          <p:nvPr/>
        </p:nvSpPr>
        <p:spPr bwMode="auto">
          <a:xfrm>
            <a:off x="7467600" y="3810000"/>
            <a:ext cx="533400" cy="533400"/>
          </a:xfrm>
          <a:custGeom>
            <a:avLst/>
            <a:gdLst>
              <a:gd name="T0" fmla="*/ 0 w 336"/>
              <a:gd name="T1" fmla="*/ 0 h 480"/>
              <a:gd name="T2" fmla="*/ 0 w 336"/>
              <a:gd name="T3" fmla="*/ 2147483647 h 480"/>
              <a:gd name="T4" fmla="*/ 2147483647 w 336"/>
              <a:gd name="T5" fmla="*/ 2147483647 h 480"/>
              <a:gd name="T6" fmla="*/ 0 w 336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" h="480">
                <a:moveTo>
                  <a:pt x="0" y="0"/>
                </a:moveTo>
                <a:lnTo>
                  <a:pt x="0" y="480"/>
                </a:lnTo>
                <a:lnTo>
                  <a:pt x="336" y="24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52243" name="Oval 32"/>
          <p:cNvSpPr>
            <a:spLocks noChangeArrowheads="1"/>
          </p:cNvSpPr>
          <p:nvPr/>
        </p:nvSpPr>
        <p:spPr bwMode="auto">
          <a:xfrm>
            <a:off x="8001000" y="3962400"/>
            <a:ext cx="1524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2244" name="Line 33"/>
          <p:cNvSpPr>
            <a:spLocks noChangeShapeType="1"/>
          </p:cNvSpPr>
          <p:nvPr/>
        </p:nvSpPr>
        <p:spPr bwMode="auto">
          <a:xfrm>
            <a:off x="68580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5" name="Line 34"/>
          <p:cNvSpPr>
            <a:spLocks noChangeShapeType="1"/>
          </p:cNvSpPr>
          <p:nvPr/>
        </p:nvSpPr>
        <p:spPr bwMode="auto">
          <a:xfrm>
            <a:off x="8153400" y="40386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6" name="Line 35"/>
          <p:cNvSpPr>
            <a:spLocks noChangeShapeType="1"/>
          </p:cNvSpPr>
          <p:nvPr/>
        </p:nvSpPr>
        <p:spPr bwMode="auto">
          <a:xfrm>
            <a:off x="6858000" y="3429000"/>
            <a:ext cx="0" cy="1981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7" name="Line 36"/>
          <p:cNvSpPr>
            <a:spLocks noChangeShapeType="1"/>
          </p:cNvSpPr>
          <p:nvPr/>
        </p:nvSpPr>
        <p:spPr bwMode="auto">
          <a:xfrm>
            <a:off x="8458200" y="3429000"/>
            <a:ext cx="0" cy="1981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8" name="Line 37"/>
          <p:cNvSpPr>
            <a:spLocks noChangeShapeType="1"/>
          </p:cNvSpPr>
          <p:nvPr/>
        </p:nvSpPr>
        <p:spPr bwMode="auto">
          <a:xfrm>
            <a:off x="6400800" y="3505200"/>
            <a:ext cx="4572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49" name="Line 38"/>
          <p:cNvSpPr>
            <a:spLocks noChangeShapeType="1"/>
          </p:cNvSpPr>
          <p:nvPr/>
        </p:nvSpPr>
        <p:spPr bwMode="auto">
          <a:xfrm>
            <a:off x="8458200" y="3505200"/>
            <a:ext cx="4572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2250" name="Text Box 39"/>
          <p:cNvSpPr txBox="1">
            <a:spLocks noChangeArrowheads="1"/>
          </p:cNvSpPr>
          <p:nvPr/>
        </p:nvSpPr>
        <p:spPr bwMode="auto">
          <a:xfrm>
            <a:off x="5649913" y="2941638"/>
            <a:ext cx="1173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in(3:0)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52251" name="Text Box 40"/>
          <p:cNvSpPr txBox="1">
            <a:spLocks noChangeArrowheads="1"/>
          </p:cNvSpPr>
          <p:nvPr/>
        </p:nvSpPr>
        <p:spPr bwMode="auto">
          <a:xfrm>
            <a:off x="7531100" y="2362200"/>
            <a:ext cx="1350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out(3:0)</a:t>
            </a:r>
            <a:endParaRPr kumimoji="1" lang="en-US" altLang="zh-TW" sz="28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altLang="zh-TW" smtClean="0"/>
              <a:t>Exercise 3.9 : use of FOR</a:t>
            </a:r>
            <a:endParaRPr lang="en-US" altLang="zh-TW" sz="2800" smtClean="0"/>
          </a:p>
        </p:txBody>
      </p:sp>
      <p:sp>
        <p:nvSpPr>
          <p:cNvPr id="53251" name="Text Placeholder 1"/>
          <p:cNvSpPr>
            <a:spLocks noGrp="1"/>
          </p:cNvSpPr>
          <p:nvPr>
            <p:ph type="body" idx="1"/>
          </p:nvPr>
        </p:nvSpPr>
        <p:spPr>
          <a:ln w="9525"/>
          <a:extLst>
            <a:ext uri="{91240B29-F687-4F45-9708-019B960494DF}">
              <a14:hiddenLine xmlns:a14="http://schemas.microsoft.com/office/drawing/2010/main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4572000" y="1600200"/>
            <a:ext cx="4343400" cy="4724400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dirty="0" smtClean="0"/>
              <a:t>Rewrite </a:t>
            </a:r>
            <a:r>
              <a:rPr lang="en-US" altLang="zh-TW" i="1" dirty="0" smtClean="0"/>
              <a:t>arch1</a:t>
            </a:r>
            <a:r>
              <a:rPr lang="en-US" altLang="zh-TW" dirty="0" smtClean="0"/>
              <a:t> without a process( ).</a:t>
            </a:r>
          </a:p>
          <a:p>
            <a:pPr eaLnBrk="1" hangingPunct="1">
              <a:defRPr/>
            </a:pPr>
            <a:r>
              <a:rPr lang="zh-TW" altLang="en-US" sz="2000" dirty="0" smtClean="0"/>
              <a:t>1 </a:t>
            </a:r>
            <a:r>
              <a:rPr lang="en-US" altLang="zh-TW" sz="2000" dirty="0" smtClean="0"/>
              <a:t>architecture </a:t>
            </a:r>
            <a:r>
              <a:rPr lang="en-US" altLang="zh-TW" sz="2000" i="1" dirty="0" smtClean="0"/>
              <a:t>arch1</a:t>
            </a:r>
            <a:r>
              <a:rPr lang="en-US" altLang="zh-TW" sz="2000" dirty="0" smtClean="0"/>
              <a:t> of  e</a:t>
            </a:r>
            <a:r>
              <a:rPr lang="en-US" altLang="zh-TW" sz="2000" i="1" dirty="0" smtClean="0"/>
              <a:t>x1</a:t>
            </a:r>
            <a:r>
              <a:rPr lang="en-US" altLang="zh-TW" sz="2000" dirty="0" smtClean="0"/>
              <a:t> is </a:t>
            </a:r>
          </a:p>
          <a:p>
            <a:pPr eaLnBrk="1" hangingPunct="1">
              <a:defRPr/>
            </a:pPr>
            <a:r>
              <a:rPr lang="en-US" altLang="zh-TW" sz="2100" dirty="0" smtClean="0"/>
              <a:t>2 begin</a:t>
            </a:r>
          </a:p>
          <a:p>
            <a:pPr eaLnBrk="1" hangingPunct="1">
              <a:defRPr/>
            </a:pPr>
            <a:r>
              <a:rPr lang="en-US" altLang="zh-TW" sz="2100" dirty="0" smtClean="0"/>
              <a:t>3</a:t>
            </a:r>
          </a:p>
          <a:p>
            <a:pPr eaLnBrk="1" hangingPunct="1">
              <a:defRPr/>
            </a:pPr>
            <a:r>
              <a:rPr lang="en-US" altLang="zh-TW" sz="2100" dirty="0" smtClean="0"/>
              <a:t>4</a:t>
            </a:r>
          </a:p>
          <a:p>
            <a:pPr eaLnBrk="1" hangingPunct="1">
              <a:defRPr/>
            </a:pPr>
            <a:r>
              <a:rPr lang="en-US" altLang="zh-TW" sz="2100" dirty="0" smtClean="0"/>
              <a:t>5</a:t>
            </a:r>
          </a:p>
          <a:p>
            <a:pPr eaLnBrk="1" hangingPunct="1">
              <a:defRPr/>
            </a:pPr>
            <a:r>
              <a:rPr lang="en-US" altLang="zh-TW" sz="2100" dirty="0" smtClean="0"/>
              <a:t>6</a:t>
            </a:r>
          </a:p>
          <a:p>
            <a:pPr eaLnBrk="1" hangingPunct="1">
              <a:defRPr/>
            </a:pPr>
            <a:r>
              <a:rPr lang="en-US" altLang="zh-TW" sz="2100" dirty="0" smtClean="0"/>
              <a:t>7</a:t>
            </a:r>
          </a:p>
          <a:p>
            <a:pPr eaLnBrk="1" hangingPunct="1">
              <a:defRPr/>
            </a:pPr>
            <a:r>
              <a:rPr lang="en-US" altLang="zh-TW" sz="2100" dirty="0" smtClean="0"/>
              <a:t>8</a:t>
            </a:r>
          </a:p>
          <a:p>
            <a:pPr eaLnBrk="1" hangingPunct="1">
              <a:defRPr/>
            </a:pPr>
            <a:r>
              <a:rPr lang="en-US" altLang="zh-TW" sz="2100" dirty="0" smtClean="0"/>
              <a:t>9 end </a:t>
            </a:r>
            <a:r>
              <a:rPr lang="en-US" altLang="zh-TW" sz="2100" i="1" dirty="0" err="1" smtClean="0"/>
              <a:t>for_ex_arch</a:t>
            </a:r>
            <a:r>
              <a:rPr lang="en-US" altLang="zh-TW" sz="2100" dirty="0" smtClean="0"/>
              <a:t>;</a:t>
            </a:r>
            <a:endParaRPr lang="zh-TW" altLang="en-US" dirty="0" smtClean="0"/>
          </a:p>
        </p:txBody>
      </p:sp>
      <p:sp>
        <p:nvSpPr>
          <p:cNvPr id="53253" name="Text Placeholder 2"/>
          <p:cNvSpPr>
            <a:spLocks noGrp="1"/>
          </p:cNvSpPr>
          <p:nvPr>
            <p:ph type="body" sz="quarter" idx="3"/>
          </p:nvPr>
        </p:nvSpPr>
        <p:spPr>
          <a:xfrm>
            <a:off x="4800600" y="3124200"/>
            <a:ext cx="3932238" cy="639763"/>
          </a:xfrm>
          <a:ln w="9525"/>
          <a:extLst>
            <a:ext uri="{91240B29-F687-4F45-9708-019B960494DF}">
              <a14:hiddenLine xmlns:a14="http://schemas.microsoft.com/office/drawing/2010/main" w="44450" cap="flat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altLang="en-US"/>
              <a:t> </a:t>
            </a:r>
          </a:p>
        </p:txBody>
      </p:sp>
      <p:sp>
        <p:nvSpPr>
          <p:cNvPr id="53254" name="Content Placeholder 3"/>
          <p:cNvSpPr>
            <a:spLocks noGrp="1"/>
          </p:cNvSpPr>
          <p:nvPr>
            <p:ph sz="quarter" idx="4"/>
          </p:nvPr>
        </p:nvSpPr>
        <p:spPr>
          <a:xfrm>
            <a:off x="76200" y="1600200"/>
            <a:ext cx="4419600" cy="4800600"/>
          </a:xfrm>
        </p:spPr>
        <p:txBody>
          <a:bodyPr/>
          <a:lstStyle/>
          <a:p>
            <a:pPr eaLnBrk="1" hangingPunct="1"/>
            <a:r>
              <a:rPr lang="zh-TW" altLang="en-US" dirty="0" smtClean="0"/>
              <a:t>1 </a:t>
            </a:r>
            <a:r>
              <a:rPr lang="en-US" altLang="zh-TW" dirty="0" smtClean="0"/>
              <a:t>architecture </a:t>
            </a:r>
            <a:r>
              <a:rPr lang="en-US" altLang="zh-TW" i="1" dirty="0" smtClean="0"/>
              <a:t>arch1</a:t>
            </a:r>
            <a:r>
              <a:rPr lang="en-US" altLang="zh-TW" dirty="0" smtClean="0"/>
              <a:t> of  e</a:t>
            </a:r>
            <a:r>
              <a:rPr lang="en-US" altLang="zh-TW" i="1" dirty="0" smtClean="0"/>
              <a:t>x1</a:t>
            </a:r>
            <a:r>
              <a:rPr lang="en-US" altLang="zh-TW" dirty="0" smtClean="0"/>
              <a:t> is </a:t>
            </a:r>
          </a:p>
          <a:p>
            <a:pPr eaLnBrk="1" hangingPunct="1"/>
            <a:r>
              <a:rPr lang="en-US" altLang="zh-TW" dirty="0" smtClean="0"/>
              <a:t>2 begin</a:t>
            </a:r>
          </a:p>
          <a:p>
            <a:pPr eaLnBrk="1" hangingPunct="1"/>
            <a:r>
              <a:rPr lang="en-US" altLang="zh-TW" dirty="0" smtClean="0"/>
              <a:t>3   process (</a:t>
            </a:r>
            <a:r>
              <a:rPr lang="en-US" altLang="zh-TW" i="1" dirty="0" smtClean="0"/>
              <a:t>in1</a:t>
            </a:r>
            <a:r>
              <a:rPr lang="en-US" altLang="zh-TW" dirty="0" smtClean="0"/>
              <a:t>)</a:t>
            </a:r>
          </a:p>
          <a:p>
            <a:pPr eaLnBrk="1" hangingPunct="1"/>
            <a:r>
              <a:rPr lang="en-US" altLang="zh-TW" dirty="0" smtClean="0"/>
              <a:t>4   begin</a:t>
            </a:r>
          </a:p>
          <a:p>
            <a:pPr eaLnBrk="1" hangingPunct="1"/>
            <a:r>
              <a:rPr lang="en-US" altLang="zh-TW" dirty="0" smtClean="0"/>
              <a:t>5     lab</a:t>
            </a:r>
            <a:r>
              <a:rPr lang="en-US" altLang="zh-TW" i="1" dirty="0" smtClean="0"/>
              <a:t>0 </a:t>
            </a:r>
            <a:r>
              <a:rPr lang="en-US" altLang="zh-TW" dirty="0" smtClean="0"/>
              <a:t>: for </a:t>
            </a:r>
            <a:r>
              <a:rPr lang="en-US" altLang="zh-TW" i="1" dirty="0" err="1" smtClean="0"/>
              <a:t>i</a:t>
            </a:r>
            <a:r>
              <a:rPr lang="en-US" altLang="zh-TW" dirty="0" smtClean="0"/>
              <a:t> in </a:t>
            </a:r>
            <a:r>
              <a:rPr lang="en-US" altLang="zh-TW" i="1" dirty="0" smtClean="0"/>
              <a:t>0</a:t>
            </a:r>
            <a:r>
              <a:rPr lang="en-US" altLang="zh-TW" dirty="0" smtClean="0"/>
              <a:t> to </a:t>
            </a:r>
            <a:r>
              <a:rPr lang="en-US" altLang="zh-TW" i="1" dirty="0" smtClean="0"/>
              <a:t>3</a:t>
            </a:r>
            <a:r>
              <a:rPr lang="en-US" altLang="zh-TW" dirty="0" smtClean="0"/>
              <a:t> loop</a:t>
            </a:r>
          </a:p>
          <a:p>
            <a:pPr eaLnBrk="1" hangingPunct="1"/>
            <a:r>
              <a:rPr lang="en-US" altLang="zh-TW" dirty="0" smtClean="0"/>
              <a:t>6         </a:t>
            </a:r>
            <a:r>
              <a:rPr lang="en-US" altLang="zh-TW" i="1" dirty="0" smtClean="0"/>
              <a:t>out1 (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)</a:t>
            </a:r>
            <a:r>
              <a:rPr lang="en-US" altLang="zh-TW" dirty="0" smtClean="0"/>
              <a:t> &lt;= not </a:t>
            </a:r>
            <a:r>
              <a:rPr lang="en-US" altLang="zh-TW" i="1" dirty="0" smtClean="0"/>
              <a:t>in1(</a:t>
            </a:r>
            <a:r>
              <a:rPr lang="en-US" altLang="zh-TW" i="1" dirty="0" err="1" smtClean="0"/>
              <a:t>i</a:t>
            </a:r>
            <a:r>
              <a:rPr lang="en-US" altLang="zh-TW" i="1" dirty="0" smtClean="0"/>
              <a:t>);</a:t>
            </a:r>
            <a:endParaRPr lang="en-US" altLang="zh-TW" dirty="0" smtClean="0"/>
          </a:p>
          <a:p>
            <a:pPr eaLnBrk="1" hangingPunct="1"/>
            <a:r>
              <a:rPr lang="en-US" altLang="zh-TW" dirty="0" smtClean="0"/>
              <a:t>7      end loop;</a:t>
            </a:r>
          </a:p>
          <a:p>
            <a:pPr eaLnBrk="1" hangingPunct="1"/>
            <a:r>
              <a:rPr lang="en-US" altLang="zh-TW" dirty="0" smtClean="0"/>
              <a:t>8    end process;</a:t>
            </a:r>
          </a:p>
          <a:p>
            <a:pPr eaLnBrk="1" hangingPunct="1"/>
            <a:r>
              <a:rPr lang="en-US" altLang="zh-TW" dirty="0" smtClean="0"/>
              <a:t>9 end </a:t>
            </a:r>
            <a:r>
              <a:rPr lang="en-US" altLang="zh-TW" i="1" dirty="0" err="1" smtClean="0"/>
              <a:t>for_ex_arch</a:t>
            </a:r>
            <a:r>
              <a:rPr lang="en-US" altLang="zh-TW" dirty="0" smtClean="0"/>
              <a:t>;</a:t>
            </a:r>
          </a:p>
          <a:p>
            <a:pPr eaLnBrk="1" hangingPunct="1"/>
            <a:endParaRPr lang="en-US" altLang="en-US" dirty="0" smtClean="0"/>
          </a:p>
        </p:txBody>
      </p:sp>
      <p:sp>
        <p:nvSpPr>
          <p:cNvPr id="532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325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34CC3237-5A97-41E9-A21C-B0BD298721B7}" type="slidenum">
              <a:rPr lang="en-US" altLang="en-US" smtClean="0">
                <a:solidFill>
                  <a:srgbClr val="FFFFFF"/>
                </a:solidFill>
              </a:rPr>
              <a:pPr/>
              <a:t>47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3257" name="Text Box 5"/>
          <p:cNvSpPr txBox="1">
            <a:spLocks noChangeArrowheads="1"/>
          </p:cNvSpPr>
          <p:nvPr/>
        </p:nvSpPr>
        <p:spPr bwMode="auto">
          <a:xfrm>
            <a:off x="8458200" y="3886200"/>
            <a:ext cx="4302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>
              <a:spcBef>
                <a:spcPct val="20000"/>
              </a:spcBef>
              <a:buFontTx/>
              <a:buChar char=" "/>
            </a:pPr>
            <a:r>
              <a:rPr lang="zh-TW" altLang="en-US" sz="2800">
                <a:latin typeface="Times New Roman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smtClean="0"/>
              <a:t>If-then-else:</a:t>
            </a:r>
            <a:br>
              <a:rPr lang="en-US" altLang="zh-TW" sz="3200" smtClean="0"/>
            </a:br>
            <a:r>
              <a:rPr lang="en-US" altLang="zh-TW" sz="3200" smtClean="0"/>
              <a:t>example ‘and’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library IEEE; </a:t>
            </a:r>
            <a:r>
              <a:rPr lang="en-US" altLang="zh-TW" sz="1600" dirty="0" smtClean="0"/>
              <a:t>--%ISE </a:t>
            </a:r>
            <a:r>
              <a:rPr lang="en-US" altLang="zh-TW" sz="1600" dirty="0"/>
              <a:t>tested ok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use IEEE.STD_LOGIC_1164.ALL;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entity </a:t>
            </a:r>
            <a:r>
              <a:rPr lang="en-US" altLang="zh-TW" sz="1600" dirty="0" err="1"/>
              <a:t>if_ex</a:t>
            </a:r>
            <a:r>
              <a:rPr lang="en-US" altLang="zh-TW" sz="1600" dirty="0"/>
              <a:t> is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port (in1,in2: in </a:t>
            </a:r>
            <a:r>
              <a:rPr lang="en-US" altLang="zh-TW" sz="1600" dirty="0" err="1"/>
              <a:t>std_logic</a:t>
            </a:r>
            <a:r>
              <a:rPr lang="en-US" altLang="zh-TW" sz="1600" dirty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out1: out	</a:t>
            </a:r>
            <a:r>
              <a:rPr lang="en-US" altLang="zh-TW" sz="1600" dirty="0" err="1"/>
              <a:t>std_logic</a:t>
            </a:r>
            <a:r>
              <a:rPr lang="en-US" altLang="zh-TW" sz="1600" dirty="0"/>
              <a:t>);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end </a:t>
            </a:r>
            <a:r>
              <a:rPr lang="en-US" altLang="zh-TW" sz="1600" dirty="0" err="1"/>
              <a:t>if_ex</a:t>
            </a:r>
            <a:r>
              <a:rPr lang="en-US" altLang="zh-TW" sz="1600" dirty="0"/>
              <a:t>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architecture </a:t>
            </a:r>
            <a:r>
              <a:rPr lang="en-US" altLang="zh-TW" sz="1600" dirty="0" err="1"/>
              <a:t>if_ex_a</a:t>
            </a:r>
            <a:r>
              <a:rPr lang="en-US" altLang="zh-TW" sz="1600" dirty="0"/>
              <a:t> of </a:t>
            </a:r>
            <a:r>
              <a:rPr lang="en-US" altLang="zh-TW" sz="1600" dirty="0" err="1"/>
              <a:t>if_ex</a:t>
            </a:r>
            <a:r>
              <a:rPr lang="en-US" altLang="zh-TW" sz="1600" dirty="0"/>
              <a:t> is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begin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process (in1, in2)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begin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if in1 = '1' and in2 = '1' then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   out1 &lt;= '1';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else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   out1 &lt;= '0';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      end if;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end process;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arenR"/>
            </a:pPr>
            <a:r>
              <a:rPr lang="en-US" altLang="zh-TW" sz="1600" dirty="0"/>
              <a:t>end </a:t>
            </a:r>
            <a:r>
              <a:rPr lang="en-US" altLang="zh-TW" sz="1600" dirty="0" err="1"/>
              <a:t>if_ex_a</a:t>
            </a:r>
            <a:r>
              <a:rPr lang="en-US" altLang="zh-TW" sz="2800" dirty="0"/>
              <a:t>;</a:t>
            </a:r>
            <a:endParaRPr lang="en-US" altLang="zh-TW" sz="2800" dirty="0" smtClean="0"/>
          </a:p>
        </p:txBody>
      </p:sp>
      <p:sp>
        <p:nvSpPr>
          <p:cNvPr id="542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42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E8B58C14-0D2A-4DA9-9BC2-522214F62468}" type="slidenum">
              <a:rPr lang="en-US" altLang="en-US" smtClean="0">
                <a:solidFill>
                  <a:srgbClr val="FFFFFF"/>
                </a:solidFill>
              </a:rPr>
              <a:pPr/>
              <a:t>48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4278" name="Rectangle 8"/>
          <p:cNvSpPr>
            <a:spLocks noChangeArrowheads="1"/>
          </p:cNvSpPr>
          <p:nvPr/>
        </p:nvSpPr>
        <p:spPr bwMode="auto">
          <a:xfrm>
            <a:off x="381000" y="1524000"/>
            <a:ext cx="5181600" cy="510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54281" name="Line 11"/>
          <p:cNvSpPr>
            <a:spLocks noChangeShapeType="1"/>
          </p:cNvSpPr>
          <p:nvPr/>
        </p:nvSpPr>
        <p:spPr bwMode="auto">
          <a:xfrm>
            <a:off x="7732713" y="4325563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Text Box 12"/>
          <p:cNvSpPr txBox="1">
            <a:spLocks noChangeArrowheads="1"/>
          </p:cNvSpPr>
          <p:nvPr/>
        </p:nvSpPr>
        <p:spPr bwMode="auto">
          <a:xfrm>
            <a:off x="6527826" y="3393629"/>
            <a:ext cx="1487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 dirty="0">
                <a:latin typeface="Times New Roman" pitchFamily="18" charset="0"/>
              </a:rPr>
              <a:t>And-gate</a:t>
            </a:r>
            <a:endParaRPr kumimoji="1" lang="zh-TW" altLang="en-US" sz="2800" i="1" dirty="0">
              <a:latin typeface="Times New Roman" pitchFamily="18" charset="0"/>
            </a:endParaRPr>
          </a:p>
        </p:txBody>
      </p:sp>
      <p:sp>
        <p:nvSpPr>
          <p:cNvPr id="54283" name="Line 13"/>
          <p:cNvSpPr>
            <a:spLocks noChangeShapeType="1"/>
          </p:cNvSpPr>
          <p:nvPr/>
        </p:nvSpPr>
        <p:spPr bwMode="auto">
          <a:xfrm>
            <a:off x="6742113" y="4145756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4" name="Line 14"/>
          <p:cNvSpPr>
            <a:spLocks noChangeShapeType="1"/>
          </p:cNvSpPr>
          <p:nvPr/>
        </p:nvSpPr>
        <p:spPr bwMode="auto">
          <a:xfrm>
            <a:off x="6742113" y="4495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4285" name="Text Box 15"/>
          <p:cNvSpPr txBox="1">
            <a:spLocks noChangeArrowheads="1"/>
          </p:cNvSpPr>
          <p:nvPr/>
        </p:nvSpPr>
        <p:spPr bwMode="auto">
          <a:xfrm>
            <a:off x="5799138" y="3856038"/>
            <a:ext cx="638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in1</a:t>
            </a:r>
          </a:p>
        </p:txBody>
      </p:sp>
      <p:sp>
        <p:nvSpPr>
          <p:cNvPr id="54286" name="Text Box 16"/>
          <p:cNvSpPr txBox="1">
            <a:spLocks noChangeArrowheads="1"/>
          </p:cNvSpPr>
          <p:nvPr/>
        </p:nvSpPr>
        <p:spPr bwMode="auto">
          <a:xfrm>
            <a:off x="8037513" y="3776837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54287" name="Text Box 17"/>
          <p:cNvSpPr txBox="1">
            <a:spLocks noChangeArrowheads="1"/>
          </p:cNvSpPr>
          <p:nvPr/>
        </p:nvSpPr>
        <p:spPr bwMode="auto">
          <a:xfrm>
            <a:off x="5943600" y="44196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in2</a:t>
            </a:r>
          </a:p>
        </p:txBody>
      </p:sp>
      <p:sp>
        <p:nvSpPr>
          <p:cNvPr id="54288" name="TextBox 1"/>
          <p:cNvSpPr txBox="1">
            <a:spLocks noChangeArrowheads="1"/>
          </p:cNvSpPr>
          <p:nvPr/>
        </p:nvSpPr>
        <p:spPr bwMode="auto">
          <a:xfrm>
            <a:off x="5811053" y="1219200"/>
            <a:ext cx="2676525" cy="9540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z="2800">
                <a:solidFill>
                  <a:srgbClr val="C00000"/>
                </a:solidFill>
              </a:rPr>
              <a:t>sequential - 3</a:t>
            </a:r>
          </a:p>
          <a:p>
            <a:r>
              <a:rPr lang="en-US" altLang="en-US" sz="2800">
                <a:solidFill>
                  <a:srgbClr val="C00000"/>
                </a:solidFill>
              </a:rPr>
              <a:t>if--then-else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315" y="3912743"/>
            <a:ext cx="811213" cy="766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Use of signals and variables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Signals (global)</a:t>
            </a:r>
          </a:p>
          <a:p>
            <a:pPr eaLnBrk="1" hangingPunct="1"/>
            <a:r>
              <a:rPr lang="en-US" altLang="en-US" smtClean="0"/>
              <a:t>Variable (live inside processes only)</a:t>
            </a:r>
          </a:p>
          <a:p>
            <a:pPr eaLnBrk="1" hangingPunct="1"/>
            <a:r>
              <a:rPr lang="en-US" altLang="zh-TW" smtClean="0"/>
              <a:t>We will learn more about this in Finite state machines design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  <p:sp>
        <p:nvSpPr>
          <p:cNvPr id="553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53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B32D9E8A-9F9F-49DD-A502-F7C98F2553F4}" type="slidenum">
              <a:rPr lang="en-US" altLang="en-US" smtClean="0">
                <a:solidFill>
                  <a:srgbClr val="FFFFFF"/>
                </a:solidFill>
              </a:rPr>
              <a:pPr/>
              <a:t>49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Logical / relation operators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And, or, nand, nor, xor, xnor, not -- have their usual meanings.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But nand is not associative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smtClean="0"/>
              <a:t>A nand B nand C  is illegal.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100" smtClean="0"/>
              <a:t>Exercise 3.1: Draw the truth table to show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700" smtClean="0"/>
              <a:t>(A nand B) nand C </a:t>
            </a:r>
            <a:r>
              <a:rPr lang="en-US" altLang="en-US" sz="1700" smtClean="0">
                <a:cs typeface="Arial" charset="0"/>
              </a:rPr>
              <a:t>≠</a:t>
            </a:r>
            <a:r>
              <a:rPr lang="en-US" altLang="zh-TW" sz="1700" smtClean="0"/>
              <a:t> </a:t>
            </a:r>
            <a:r>
              <a:rPr lang="en-US" altLang="en-US" sz="1700" smtClean="0"/>
              <a:t>A nand (B nand C)</a:t>
            </a:r>
            <a:endParaRPr lang="en-US" altLang="zh-TW" sz="210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Relation operators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= equal ; /= not equal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500" smtClean="0"/>
              <a:t>&lt; 	&lt;= 	&gt; 	&gt;=  smaller, bigger , equal etc.</a:t>
            </a:r>
          </a:p>
          <a:p>
            <a:pPr eaLnBrk="1" hangingPunct="1">
              <a:lnSpc>
                <a:spcPct val="90000"/>
              </a:lnSpc>
            </a:pPr>
            <a:endParaRPr lang="zh-TW" altLang="en-US" sz="2500" smtClean="0"/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8043E93B-9A84-45A6-8081-BA282D8B5220}" type="slidenum">
              <a:rPr lang="en-US" altLang="en-US" smtClean="0">
                <a:solidFill>
                  <a:srgbClr val="FFFFFF"/>
                </a:solidFill>
              </a:rPr>
              <a:pPr/>
              <a:t>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smtClean="0"/>
              <a:t>Signal assignment </a:t>
            </a:r>
            <a:r>
              <a:rPr lang="en-US" altLang="zh-TW" sz="3200" smtClean="0">
                <a:solidFill>
                  <a:srgbClr val="CB1549"/>
                </a:solidFill>
              </a:rPr>
              <a:t>&lt;=</a:t>
            </a:r>
            <a:r>
              <a:rPr lang="en-US" altLang="zh-TW" sz="3200" smtClean="0"/>
              <a:t/>
            </a:r>
            <a:br>
              <a:rPr lang="en-US" altLang="zh-TW" sz="3200" smtClean="0"/>
            </a:br>
            <a:r>
              <a:rPr lang="en-US" altLang="zh-TW" sz="3200" u="sng" smtClean="0"/>
              <a:t>Global</a:t>
            </a:r>
            <a:r>
              <a:rPr lang="en-US" altLang="zh-TW" sz="3200" smtClean="0"/>
              <a:t>, </a:t>
            </a:r>
            <a:r>
              <a:rPr lang="en-US" altLang="zh-TW" sz="3200" u="sng" smtClean="0"/>
              <a:t>concurrent</a:t>
            </a:r>
            <a:r>
              <a:rPr lang="en-US" altLang="zh-TW" sz="3200" smtClean="0"/>
              <a:t> execution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500" smtClean="0"/>
              <a:t>&lt;= </a:t>
            </a:r>
            <a:r>
              <a:rPr lang="en-US" altLang="zh-TW" sz="2500" smtClean="0"/>
              <a:t>signal assignment. Do not confused with the relation operator &lt;= equal or smaller </a:t>
            </a:r>
          </a:p>
          <a:p>
            <a:pPr eaLnBrk="1" hangingPunct="1"/>
            <a:r>
              <a:rPr lang="en-US" altLang="zh-TW" sz="2500" smtClean="0"/>
              <a:t>A1&lt;= B1 or C1 </a:t>
            </a:r>
          </a:p>
          <a:p>
            <a:pPr eaLnBrk="1" hangingPunct="1"/>
            <a:r>
              <a:rPr lang="en-US" altLang="zh-TW" sz="2500" u="sng" smtClean="0"/>
              <a:t>A1 signal must be declared outside a process, </a:t>
            </a:r>
          </a:p>
          <a:p>
            <a:pPr eaLnBrk="1" hangingPunct="1"/>
            <a:r>
              <a:rPr lang="en-US" altLang="zh-TW" sz="2500" u="sng" smtClean="0"/>
              <a:t>It is a  signal  representing an internal wire or an in/out/buffer signal in port.</a:t>
            </a:r>
          </a:p>
        </p:txBody>
      </p:sp>
      <p:sp>
        <p:nvSpPr>
          <p:cNvPr id="5632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63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A8DA1116-D0AC-45E9-BC76-EB761C1965B9}" type="slidenum">
              <a:rPr lang="en-US" altLang="en-US" smtClean="0">
                <a:solidFill>
                  <a:srgbClr val="FFFFFF"/>
                </a:solidFill>
              </a:rPr>
              <a:pPr/>
              <a:t>50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56326" name="Line 4"/>
          <p:cNvSpPr>
            <a:spLocks noChangeShapeType="1"/>
          </p:cNvSpPr>
          <p:nvPr/>
        </p:nvSpPr>
        <p:spPr bwMode="auto">
          <a:xfrm>
            <a:off x="3541713" y="586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Line 5"/>
          <p:cNvSpPr>
            <a:spLocks noChangeShapeType="1"/>
          </p:cNvSpPr>
          <p:nvPr/>
        </p:nvSpPr>
        <p:spPr bwMode="auto">
          <a:xfrm>
            <a:off x="3541713" y="60960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Line 8"/>
          <p:cNvSpPr>
            <a:spLocks noChangeShapeType="1"/>
          </p:cNvSpPr>
          <p:nvPr/>
        </p:nvSpPr>
        <p:spPr bwMode="auto">
          <a:xfrm>
            <a:off x="4875213" y="59935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Text Box 10"/>
          <p:cNvSpPr txBox="1">
            <a:spLocks noChangeArrowheads="1"/>
          </p:cNvSpPr>
          <p:nvPr/>
        </p:nvSpPr>
        <p:spPr bwMode="auto">
          <a:xfrm>
            <a:off x="2895600" y="6019800"/>
            <a:ext cx="5984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TW" sz="2800">
                <a:latin typeface="Times New Roman" pitchFamily="18" charset="0"/>
              </a:rPr>
              <a:t>B1</a:t>
            </a:r>
          </a:p>
        </p:txBody>
      </p:sp>
      <p:sp>
        <p:nvSpPr>
          <p:cNvPr id="56333" name="Text Box 11"/>
          <p:cNvSpPr txBox="1">
            <a:spLocks noChangeArrowheads="1"/>
          </p:cNvSpPr>
          <p:nvPr/>
        </p:nvSpPr>
        <p:spPr bwMode="auto">
          <a:xfrm>
            <a:off x="2741613" y="5491163"/>
            <a:ext cx="5984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TW" sz="2800">
                <a:latin typeface="Times New Roman" pitchFamily="18" charset="0"/>
              </a:rPr>
              <a:t>C1</a:t>
            </a:r>
          </a:p>
        </p:txBody>
      </p:sp>
      <p:sp>
        <p:nvSpPr>
          <p:cNvPr id="56334" name="Text Box 12"/>
          <p:cNvSpPr txBox="1">
            <a:spLocks noChangeArrowheads="1"/>
          </p:cNvSpPr>
          <p:nvPr/>
        </p:nvSpPr>
        <p:spPr bwMode="auto">
          <a:xfrm>
            <a:off x="5865813" y="5719763"/>
            <a:ext cx="619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zh-TW" sz="2800">
                <a:latin typeface="Times New Roman" pitchFamily="18" charset="0"/>
              </a:rPr>
              <a:t>A1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440439"/>
            <a:ext cx="1160061" cy="1079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zh-TW" smtClean="0"/>
              <a:t>Variable assignment </a:t>
            </a:r>
            <a:r>
              <a:rPr lang="en-US" altLang="zh-TW" smtClean="0">
                <a:solidFill>
                  <a:srgbClr val="3366FF"/>
                </a:solidFill>
              </a:rPr>
              <a:t>:=</a:t>
            </a:r>
            <a:br>
              <a:rPr lang="en-US" altLang="zh-TW" smtClean="0">
                <a:solidFill>
                  <a:srgbClr val="3366FF"/>
                </a:solidFill>
              </a:rPr>
            </a:br>
            <a:r>
              <a:rPr lang="en-US" altLang="zh-TW" u="sng" smtClean="0"/>
              <a:t>Local</a:t>
            </a:r>
            <a:r>
              <a:rPr lang="en-US" altLang="zh-TW" smtClean="0"/>
              <a:t>, </a:t>
            </a:r>
            <a:r>
              <a:rPr lang="en-US" altLang="zh-TW" u="sng" smtClean="0"/>
              <a:t>sequential</a:t>
            </a:r>
            <a:r>
              <a:rPr lang="en-US" altLang="zh-TW" smtClean="0"/>
              <a:t> execution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 u="sng" smtClean="0"/>
              <a:t>Variables can only be declared and used in the sequential part (inside process) of VHDL</a:t>
            </a:r>
            <a:endParaRPr lang="en-US" altLang="zh-TW" smtClean="0"/>
          </a:p>
          <a:p>
            <a:pPr eaLnBrk="1" hangingPunct="1"/>
            <a:r>
              <a:rPr lang="en-US" altLang="zh-TW" u="sng" smtClean="0"/>
              <a:t>local</a:t>
            </a:r>
            <a:r>
              <a:rPr lang="en-US" altLang="zh-TW" smtClean="0"/>
              <a:t> to a process. </a:t>
            </a:r>
          </a:p>
          <a:p>
            <a:pPr eaLnBrk="1" hangingPunct="1"/>
            <a:r>
              <a:rPr lang="en-US" altLang="zh-TW" smtClean="0"/>
              <a:t>:= variable assignment. </a:t>
            </a:r>
          </a:p>
          <a:p>
            <a:pPr eaLnBrk="1" hangingPunct="1"/>
            <a:r>
              <a:rPr lang="en-US" altLang="zh-TW" smtClean="0"/>
              <a:t>A2 := B2 and C2 </a:t>
            </a:r>
          </a:p>
          <a:p>
            <a:pPr eaLnBrk="1" hangingPunct="1"/>
            <a:r>
              <a:rPr lang="en-US" altLang="zh-TW" smtClean="0"/>
              <a:t>similar to signal assignment but A2 must be a variable.  </a:t>
            </a:r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47991120-B5B2-4ACD-82E3-8A2699495390}" type="slidenum">
              <a:rPr lang="en-US" altLang="en-US" smtClean="0">
                <a:solidFill>
                  <a:srgbClr val="FFFFFF"/>
                </a:solidFill>
              </a:rPr>
              <a:pPr/>
              <a:t>51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Quick revision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mtClean="0"/>
              <a:t>You should know</a:t>
            </a:r>
          </a:p>
          <a:p>
            <a:pPr lvl="1" eaLnBrk="1" hangingPunct="1"/>
            <a:r>
              <a:rPr lang="en-US" altLang="en-US" smtClean="0"/>
              <a:t>Operators and usage</a:t>
            </a:r>
          </a:p>
          <a:p>
            <a:pPr lvl="1" eaLnBrk="1" hangingPunct="1"/>
            <a:r>
              <a:rPr lang="en-US" altLang="en-US" smtClean="0"/>
              <a:t>Architecture design methods</a:t>
            </a:r>
          </a:p>
          <a:p>
            <a:pPr lvl="2" eaLnBrk="1" hangingPunct="1"/>
            <a:r>
              <a:rPr lang="en-US" altLang="en-US" smtClean="0"/>
              <a:t>1) Structural (port map)</a:t>
            </a:r>
          </a:p>
          <a:p>
            <a:pPr lvl="2" eaLnBrk="1" hangingPunct="1"/>
            <a:r>
              <a:rPr lang="en-US" altLang="en-US" smtClean="0"/>
              <a:t>2) Data flow (concurrent statements)</a:t>
            </a:r>
          </a:p>
          <a:p>
            <a:pPr lvl="2" eaLnBrk="1" hangingPunct="1"/>
            <a:r>
              <a:rPr lang="en-US" altLang="en-US" smtClean="0"/>
              <a:t>3) Behavioral (process)</a:t>
            </a:r>
          </a:p>
          <a:p>
            <a:pPr lvl="1" eaLnBrk="1" hangingPunct="1"/>
            <a:r>
              <a:rPr lang="en-US" altLang="en-US" smtClean="0"/>
              <a:t>Use of signals and variables</a:t>
            </a:r>
          </a:p>
          <a:p>
            <a:pPr lvl="2" eaLnBrk="1" hangingPunct="1"/>
            <a:r>
              <a:rPr lang="en-US" altLang="en-US" smtClean="0"/>
              <a:t>Signals assignment use ‘&lt;=‘, Can be used in concurrent and sequential statements</a:t>
            </a:r>
          </a:p>
          <a:p>
            <a:pPr lvl="2" eaLnBrk="1" hangingPunct="1"/>
            <a:r>
              <a:rPr lang="en-US" altLang="en-US" smtClean="0"/>
              <a:t>Variable assignment use ‘:=‘. Can only be used in sequential statements -- inside process() only</a:t>
            </a:r>
          </a:p>
          <a:p>
            <a:pPr lvl="2" eaLnBrk="1" hangingPunct="1"/>
            <a:endParaRPr lang="en-US" altLang="en-US" smtClean="0"/>
          </a:p>
          <a:p>
            <a:pPr lvl="1" eaLnBrk="1" hangingPunct="1"/>
            <a:endParaRPr lang="en-US" altLang="en-US" smtClean="0"/>
          </a:p>
        </p:txBody>
      </p:sp>
      <p:sp>
        <p:nvSpPr>
          <p:cNvPr id="583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83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0A793569-1656-4A67-B733-E0E2A7CD4CAF}" type="slidenum">
              <a:rPr lang="en-US" altLang="en-US" smtClean="0">
                <a:solidFill>
                  <a:srgbClr val="FFFFFF"/>
                </a:solidFill>
              </a:rPr>
              <a:pPr/>
              <a:t>52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000" dirty="0" smtClean="0"/>
              <a:t>Exercise 3.10, </a:t>
            </a:r>
            <a:r>
              <a:rPr lang="en-US" sz="2000" dirty="0" err="1"/>
              <a:t>Demo_component.vhdl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Design method </a:t>
            </a:r>
            <a:r>
              <a:rPr lang="en-US" sz="2000" dirty="0" smtClean="0"/>
              <a:t>1 (structural method): Given </a:t>
            </a:r>
            <a:r>
              <a:rPr lang="en-US" sz="2000" dirty="0"/>
              <a:t>the following program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a) Draw the circuit diagram of this design</a:t>
            </a:r>
            <a:br>
              <a:rPr lang="en-US" sz="2000" dirty="0" smtClean="0"/>
            </a:br>
            <a:r>
              <a:rPr lang="en-US" sz="2000" dirty="0" smtClean="0"/>
              <a:t>b) How many components?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c) What are the components and line numbers for them?</a:t>
            </a:r>
            <a:endParaRPr lang="en-US" sz="2000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4038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/>
            </a:pPr>
            <a:r>
              <a:rPr lang="en-US" sz="1200" dirty="0"/>
              <a:t>--</a:t>
            </a:r>
            <a:r>
              <a:rPr lang="en-US" sz="1200" dirty="0" err="1" smtClean="0"/>
              <a:t>Demo_component.vhdl</a:t>
            </a:r>
            <a:r>
              <a:rPr lang="en-US" sz="1200" dirty="0" smtClean="0"/>
              <a:t> (ok for </a:t>
            </a:r>
            <a:r>
              <a:rPr lang="en-US" sz="1200" dirty="0" err="1" smtClean="0"/>
              <a:t>ise</a:t>
            </a:r>
            <a:r>
              <a:rPr lang="en-US" sz="1200" dirty="0" smtClean="0"/>
              <a:t> and </a:t>
            </a:r>
            <a:r>
              <a:rPr lang="en-US" sz="1200" dirty="0" err="1" smtClean="0"/>
              <a:t>vivado</a:t>
            </a:r>
            <a:r>
              <a:rPr lang="en-US" sz="1200" dirty="0" smtClean="0"/>
              <a:t> v2014.4)</a:t>
            </a:r>
            <a:endParaRPr lang="en-US" sz="1200" dirty="0"/>
          </a:p>
          <a:p>
            <a:pPr>
              <a:buFont typeface="+mj-lt"/>
              <a:buAutoNum type="arabicParenR"/>
            </a:pPr>
            <a:r>
              <a:rPr lang="en-US" sz="1200" dirty="0"/>
              <a:t>library IEEE;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use IEEE.STD_LOGIC_1164.ALL;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-------------------------------------------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entity xxnand2 is 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port ( xxin1: in STD_LOGIC; xxin2: in STD_LOGIC;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              xxout1: out STD_LOGIC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  ); end;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architecture xxnand2_arch of xxnand2 is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begin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xxout1 &lt;= xxin1 </a:t>
            </a:r>
            <a:r>
              <a:rPr lang="en-US" sz="1200" dirty="0" err="1"/>
              <a:t>nand</a:t>
            </a:r>
            <a:r>
              <a:rPr lang="en-US" sz="1200" dirty="0"/>
              <a:t> xxin2;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end xxnand2_arch;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--entity xnand2 is 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-------------------------------------------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library IEEE;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use IEEE.STD_LOGIC_1164.ALL;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entity xxnor2 is 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port ( xxin1: in STD_LOGIC; xxin2: in STD_LOGIC;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              xxout1: out STD_LOGIC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  ); end;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architecture xxnor2_arch of xxnor2 is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begin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  xxout1 &lt;= xxin1 nor xxin2;</a:t>
            </a:r>
          </a:p>
          <a:p>
            <a:pPr>
              <a:buFont typeface="+mj-lt"/>
              <a:buAutoNum type="arabicParenR"/>
            </a:pPr>
            <a:r>
              <a:rPr lang="en-US" sz="1200" dirty="0"/>
              <a:t>end xxnor2_arch;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4008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exercise 3: VHDL(v.7c)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9E5D1-6EB8-424A-89BC-AB2F22E048DE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10" name="Content Placeholder 3"/>
          <p:cNvSpPr txBox="1">
            <a:spLocks/>
          </p:cNvSpPr>
          <p:nvPr/>
        </p:nvSpPr>
        <p:spPr bwMode="auto">
          <a:xfrm>
            <a:off x="4648200" y="1371600"/>
            <a:ext cx="4038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 startAt="25"/>
            </a:pPr>
            <a:r>
              <a:rPr lang="en-US" sz="1200" dirty="0"/>
              <a:t>--------------------------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library IEEE;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use IEEE.STD_LOGIC_1164.ALL;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entity xnandnor2 is --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 port ( in1: in STD_LOGIC; in2: in STD_LOGIC;-- arithmetic functions with Signed or Unsigned values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     in3: in STD_LOGIC;  out1: out STD_LOGIC--use IEEE.NUMERIC_STD.ALL;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 ); end xnandnor2;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architecture xnandor2_arch of xnandnor2 is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component xxnand2 --create components--library UNISIM;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port (xxin1,xxin2: in </a:t>
            </a:r>
            <a:r>
              <a:rPr lang="en-US" sz="1200" dirty="0" err="1"/>
              <a:t>std_logic</a:t>
            </a:r>
            <a:r>
              <a:rPr lang="en-US" sz="1200" dirty="0"/>
              <a:t>; xxout1: out </a:t>
            </a:r>
            <a:r>
              <a:rPr lang="en-US" sz="1200" dirty="0" err="1"/>
              <a:t>std_logic</a:t>
            </a:r>
            <a:r>
              <a:rPr lang="en-US" sz="1200" dirty="0"/>
              <a:t>); --use </a:t>
            </a:r>
            <a:r>
              <a:rPr lang="en-US" sz="1200" dirty="0" err="1"/>
              <a:t>UNISIM.VComponents.all</a:t>
            </a:r>
            <a:r>
              <a:rPr lang="en-US" sz="1200" dirty="0"/>
              <a:t>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end component 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component xxnor2--  Port ( );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port (xxin1,xxin2: in </a:t>
            </a:r>
            <a:r>
              <a:rPr lang="en-US" sz="1200" dirty="0" err="1"/>
              <a:t>std_logic</a:t>
            </a:r>
            <a:r>
              <a:rPr lang="en-US" sz="1200" dirty="0"/>
              <a:t>; xxout1: out </a:t>
            </a:r>
            <a:r>
              <a:rPr lang="en-US" sz="1200" dirty="0" err="1"/>
              <a:t>std_logic</a:t>
            </a:r>
            <a:r>
              <a:rPr lang="en-US" sz="1200" dirty="0"/>
              <a:t>); 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end component 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signal con1_signal: </a:t>
            </a:r>
            <a:r>
              <a:rPr lang="en-US" sz="1200" dirty="0" err="1"/>
              <a:t>std_logic</a:t>
            </a:r>
            <a:r>
              <a:rPr lang="en-US" sz="1200" dirty="0"/>
              <a:t>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begin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label1: xxnand2 port map (in1, in2, con1_signal);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   label2: xxnor2 port map </a:t>
            </a:r>
            <a:r>
              <a:rPr lang="en-US" sz="1200" dirty="0" smtClean="0"/>
              <a:t>(not con1_signal</a:t>
            </a:r>
            <a:r>
              <a:rPr lang="en-US" sz="1200" dirty="0"/>
              <a:t>, in3, out1);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end xnandor2_arch;</a:t>
            </a:r>
          </a:p>
          <a:p>
            <a:pPr>
              <a:buFont typeface="+mj-lt"/>
              <a:buAutoNum type="arabicParenR" startAt="25"/>
            </a:pPr>
            <a:r>
              <a:rPr lang="en-US" sz="1200" dirty="0"/>
              <a:t>-------------------</a:t>
            </a:r>
            <a:r>
              <a:rPr lang="en-US" sz="1200" dirty="0" err="1"/>
              <a:t>ccccccccccccccccc</a:t>
            </a:r>
            <a:r>
              <a:rPr lang="en-US" sz="1200" dirty="0"/>
              <a:t>-------------------------------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230314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 3.11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3434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en-US" sz="1800" dirty="0" smtClean="0"/>
              <a:t>How many signal lines are in “equals”?</a:t>
            </a:r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r>
              <a:rPr lang="en-US" altLang="zh-TW" sz="1800" i="1" dirty="0" smtClean="0"/>
              <a:t>How many signal lines are in a and b?</a:t>
            </a:r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r>
              <a:rPr lang="en-US" altLang="zh-TW" sz="1800" i="1" dirty="0" smtClean="0"/>
              <a:t>In line 9, comp</a:t>
            </a:r>
            <a:r>
              <a:rPr lang="en-US" altLang="zh-TW" sz="1800" dirty="0"/>
              <a:t>:</a:t>
            </a:r>
            <a:r>
              <a:rPr lang="en-US" altLang="zh-TW" sz="1800" b="1" dirty="0">
                <a:solidFill>
                  <a:srgbClr val="CB1549"/>
                </a:solidFill>
              </a:rPr>
              <a:t> </a:t>
            </a:r>
            <a:r>
              <a:rPr lang="en-US" altLang="zh-TW" sz="1800" b="1" u="sng" dirty="0">
                <a:solidFill>
                  <a:srgbClr val="CB1549"/>
                </a:solidFill>
              </a:rPr>
              <a:t>process</a:t>
            </a:r>
            <a:r>
              <a:rPr lang="en-US" altLang="zh-TW" sz="1800" dirty="0"/>
              <a:t> (</a:t>
            </a:r>
            <a:r>
              <a:rPr lang="en-US" altLang="zh-TW" sz="1800" i="1" dirty="0"/>
              <a:t>a, b</a:t>
            </a:r>
            <a:r>
              <a:rPr lang="en-US" altLang="zh-TW" sz="1800" dirty="0" smtClean="0"/>
              <a:t>), describe the meaning of each word.</a:t>
            </a:r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/>
          </a:p>
          <a:p>
            <a:pPr marL="514350" indent="-514350">
              <a:buFont typeface="+mj-lt"/>
              <a:buAutoNum type="alphaLcParenR"/>
            </a:pPr>
            <a:r>
              <a:rPr lang="en-US" altLang="zh-TW" sz="1800" i="1" dirty="0"/>
              <a:t>List the sensitivity list of </a:t>
            </a:r>
            <a:r>
              <a:rPr lang="en-US" altLang="zh-TW" sz="1800" i="1" dirty="0" err="1" smtClean="0"/>
              <a:t>process:comp</a:t>
            </a:r>
            <a:endParaRPr lang="en-US" altLang="zh-TW" sz="1800" i="1" dirty="0"/>
          </a:p>
          <a:p>
            <a:pPr marL="514350" indent="-514350">
              <a:buFont typeface="+mj-lt"/>
              <a:buAutoNum type="alphaLcParenR"/>
            </a:pPr>
            <a:endParaRPr lang="en-US" altLang="zh-TW" sz="1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altLang="zh-TW" sz="1800" dirty="0" smtClean="0"/>
              <a:t>When will the process be executed?</a:t>
            </a:r>
          </a:p>
          <a:p>
            <a:pPr marL="514350" indent="-514350">
              <a:buFont typeface="+mj-lt"/>
              <a:buAutoNum type="alphaLcParenR"/>
            </a:pPr>
            <a:endParaRPr lang="en-US" altLang="zh-TW" sz="1800" dirty="0" smtClean="0"/>
          </a:p>
          <a:p>
            <a:pPr marL="514350" indent="-514350">
              <a:buFont typeface="+mj-lt"/>
              <a:buAutoNum type="alphaLcParenR"/>
            </a:pPr>
            <a:r>
              <a:rPr lang="en-US" altLang="zh-TW" sz="1800" dirty="0" smtClean="0"/>
              <a:t>Originally a =b=“000”, then a=“001”, what will the hardware do?</a:t>
            </a:r>
          </a:p>
          <a:p>
            <a:pPr marL="400050" lvl="1" indent="0">
              <a:buNone/>
            </a:pPr>
            <a:endParaRPr lang="en-US" altLang="zh-TW" sz="16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arenR"/>
            </a:pPr>
            <a:endParaRPr lang="en-US" altLang="zh-TW" sz="1800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dirty="0"/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pPr marL="514350" indent="-514350">
              <a:buFont typeface="+mj-lt"/>
              <a:buAutoNum type="alphaLcParenR"/>
            </a:pPr>
            <a:endParaRPr lang="en-US" altLang="zh-TW" sz="1800" i="1" dirty="0" smtClean="0"/>
          </a:p>
          <a:p>
            <a:endParaRPr lang="en-US" sz="18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+mj-lt"/>
              <a:buAutoNum type="arabicParenR"/>
            </a:pPr>
            <a:r>
              <a:rPr lang="en-US" sz="1400" dirty="0"/>
              <a:t>library IEEE; %</a:t>
            </a:r>
            <a:r>
              <a:rPr lang="en-US" sz="1400" dirty="0" err="1"/>
              <a:t>vivado</a:t>
            </a:r>
            <a:r>
              <a:rPr lang="en-US" sz="1400" dirty="0"/>
              <a:t> 2014.4 tested</a:t>
            </a:r>
          </a:p>
          <a:p>
            <a:pPr>
              <a:buFont typeface="+mj-lt"/>
              <a:buAutoNum type="arabicParenR"/>
            </a:pPr>
            <a:r>
              <a:rPr lang="en-US" sz="1400" dirty="0"/>
              <a:t>use IEEE.STD_LOGIC_1164.ALL;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entity </a:t>
            </a:r>
            <a:r>
              <a:rPr lang="en-US" altLang="zh-TW" sz="1400" i="1" dirty="0"/>
              <a:t>eqcomp4</a:t>
            </a:r>
            <a:r>
              <a:rPr lang="en-US" altLang="zh-TW" sz="1400" dirty="0"/>
              <a:t> is port(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i="1" dirty="0"/>
              <a:t>a, b</a:t>
            </a:r>
            <a:r>
              <a:rPr lang="en-US" altLang="zh-TW" sz="1400" dirty="0"/>
              <a:t>:in </a:t>
            </a:r>
            <a:r>
              <a:rPr lang="en-US" altLang="zh-TW" sz="1400" dirty="0" err="1" smtClean="0"/>
              <a:t>std_logic_vector</a:t>
            </a:r>
            <a:r>
              <a:rPr lang="en-US" altLang="zh-TW" sz="1400" dirty="0" smtClean="0"/>
              <a:t>(2 </a:t>
            </a:r>
            <a:r>
              <a:rPr lang="en-US" altLang="zh-TW" sz="1400" dirty="0" err="1"/>
              <a:t>downto</a:t>
            </a:r>
            <a:r>
              <a:rPr lang="en-US" altLang="zh-TW" sz="1400" dirty="0"/>
              <a:t> 0);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i="1" dirty="0"/>
              <a:t>equals</a:t>
            </a:r>
            <a:r>
              <a:rPr lang="en-US" altLang="zh-TW" sz="1400" dirty="0"/>
              <a:t>:	out </a:t>
            </a:r>
            <a:r>
              <a:rPr lang="en-US" altLang="zh-TW" sz="1400" i="1" dirty="0" err="1"/>
              <a:t>std_logic</a:t>
            </a:r>
            <a:r>
              <a:rPr lang="en-US" altLang="zh-TW" sz="1400" dirty="0"/>
              <a:t>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end </a:t>
            </a:r>
            <a:r>
              <a:rPr lang="en-US" altLang="zh-TW" sz="1400" i="1" dirty="0"/>
              <a:t>eqcomp4</a:t>
            </a:r>
            <a:r>
              <a:rPr lang="en-US" altLang="zh-TW" sz="1400" dirty="0"/>
              <a:t>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architecture </a:t>
            </a:r>
            <a:r>
              <a:rPr lang="en-US" altLang="zh-TW" sz="1400" i="1" dirty="0"/>
              <a:t>behavioral</a:t>
            </a:r>
            <a:r>
              <a:rPr lang="en-US" altLang="zh-TW" sz="1400" dirty="0"/>
              <a:t> of </a:t>
            </a:r>
            <a:r>
              <a:rPr lang="en-US" altLang="zh-TW" sz="1400" i="1" dirty="0"/>
              <a:t>eqcomp4</a:t>
            </a:r>
            <a:r>
              <a:rPr lang="en-US" altLang="zh-TW" sz="1400" dirty="0"/>
              <a:t> is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i="1" dirty="0"/>
              <a:t>comp</a:t>
            </a:r>
            <a:r>
              <a:rPr lang="en-US" altLang="zh-TW" sz="1400" dirty="0"/>
              <a:t>:</a:t>
            </a:r>
            <a:r>
              <a:rPr lang="en-US" altLang="zh-TW" sz="1400" b="1" dirty="0">
                <a:solidFill>
                  <a:srgbClr val="CB1549"/>
                </a:solidFill>
              </a:rPr>
              <a:t> </a:t>
            </a:r>
            <a:r>
              <a:rPr lang="en-US" altLang="zh-TW" sz="1400" b="1" u="sng" dirty="0">
                <a:solidFill>
                  <a:srgbClr val="CB1549"/>
                </a:solidFill>
              </a:rPr>
              <a:t>process</a:t>
            </a:r>
            <a:r>
              <a:rPr lang="en-US" altLang="zh-TW" sz="1400" dirty="0"/>
              <a:t> (</a:t>
            </a:r>
            <a:r>
              <a:rPr lang="en-US" altLang="zh-TW" sz="1400" i="1" dirty="0"/>
              <a:t>a, b</a:t>
            </a:r>
            <a:r>
              <a:rPr lang="en-US" altLang="zh-TW" sz="1400" dirty="0"/>
              <a:t>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 begin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if </a:t>
            </a:r>
            <a:r>
              <a:rPr lang="en-US" altLang="zh-TW" sz="1400" i="1" dirty="0"/>
              <a:t>a = b</a:t>
            </a:r>
            <a:r>
              <a:rPr lang="en-US" altLang="zh-TW" sz="1400" dirty="0"/>
              <a:t> then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	  equals &lt;= '</a:t>
            </a:r>
            <a:r>
              <a:rPr lang="en-US" altLang="zh-TW" sz="1400" i="1" dirty="0"/>
              <a:t>1</a:t>
            </a:r>
            <a:r>
              <a:rPr lang="en-US" altLang="zh-TW" sz="1400" dirty="0"/>
              <a:t>';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	    else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	       equals &lt;= '</a:t>
            </a:r>
            <a:r>
              <a:rPr lang="en-US" altLang="zh-TW" sz="1400" i="1" dirty="0"/>
              <a:t>0</a:t>
            </a:r>
            <a:r>
              <a:rPr lang="en-US" altLang="zh-TW" sz="1400" dirty="0" smtClean="0"/>
              <a:t>';</a:t>
            </a:r>
            <a:endParaRPr lang="en-US" altLang="zh-TW" sz="1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zh-TW" altLang="zh-TW" sz="1400" dirty="0"/>
              <a:t>	</a:t>
            </a:r>
            <a:r>
              <a:rPr lang="en-US" altLang="zh-TW" sz="1400" dirty="0"/>
              <a:t>    end if;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 smtClean="0"/>
              <a:t>end </a:t>
            </a:r>
            <a:r>
              <a:rPr lang="en-US" altLang="zh-TW" sz="1400" dirty="0"/>
              <a:t>process;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arenR"/>
              <a:defRPr/>
            </a:pPr>
            <a:r>
              <a:rPr lang="en-US" altLang="zh-TW" sz="1400" dirty="0"/>
              <a:t> end </a:t>
            </a:r>
            <a:r>
              <a:rPr lang="en-US" altLang="zh-TW" sz="1400" i="1" dirty="0"/>
              <a:t>behavioral</a:t>
            </a:r>
            <a:r>
              <a:rPr lang="en-US" altLang="zh-TW" sz="1400" dirty="0"/>
              <a:t>;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VHDL3 (v.7c)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9E5D1-6EB8-424A-89BC-AB2F22E048DE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769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533400"/>
            <a:ext cx="7313612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dirty="0" smtClean="0">
                <a:solidFill>
                  <a:srgbClr val="00B0F0"/>
                </a:solidFill>
              </a:rPr>
              <a:t>Exercise 3.12 Design constructions</a:t>
            </a:r>
            <a:r>
              <a:rPr lang="en-US" altLang="en-US" sz="3200" dirty="0" smtClean="0">
                <a:solidFill>
                  <a:srgbClr val="00B0F0"/>
                </a:solidFill>
              </a:rPr>
              <a:t> </a:t>
            </a:r>
            <a:r>
              <a:rPr lang="en-US" altLang="zh-TW" sz="3200" dirty="0" smtClean="0">
                <a:solidFill>
                  <a:srgbClr val="00B0F0"/>
                </a:solidFill>
              </a:rPr>
              <a:t/>
            </a:r>
            <a:br>
              <a:rPr lang="en-US" altLang="zh-TW" sz="3200" dirty="0" smtClean="0">
                <a:solidFill>
                  <a:srgbClr val="00B0F0"/>
                </a:solidFill>
              </a:rPr>
            </a:br>
            <a:r>
              <a:rPr lang="en-US" altLang="zh-TW" sz="3200" b="1" u="sng" dirty="0" smtClean="0">
                <a:solidFill>
                  <a:srgbClr val="00B0F0"/>
                </a:solidFill>
              </a:rPr>
              <a:t>Concurrent </a:t>
            </a:r>
            <a:r>
              <a:rPr lang="en-US" altLang="zh-TW" sz="3200" dirty="0" smtClean="0">
                <a:solidFill>
                  <a:srgbClr val="00B0F0"/>
                </a:solidFill>
              </a:rPr>
              <a:t>statements</a:t>
            </a:r>
            <a:br>
              <a:rPr lang="en-US" altLang="zh-TW" sz="3200" dirty="0" smtClean="0">
                <a:solidFill>
                  <a:srgbClr val="00B0F0"/>
                </a:solidFill>
              </a:rPr>
            </a:br>
            <a:r>
              <a:rPr lang="en-US" altLang="zh-TW" sz="3200" dirty="0" smtClean="0">
                <a:solidFill>
                  <a:srgbClr val="00B0F0"/>
                </a:solidFill>
              </a:rPr>
              <a:t>Fill in the Blanks</a:t>
            </a:r>
            <a:endParaRPr lang="en-US" altLang="en-US" sz="3200" dirty="0" smtClean="0">
              <a:solidFill>
                <a:srgbClr val="00B0F0"/>
              </a:solidFill>
            </a:endParaRPr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3013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6593606" y="6248400"/>
            <a:ext cx="2133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41FA07EE-5E21-4871-ADAB-16A7FF9D2365}" type="slidenum">
              <a:rPr lang="en-US" altLang="en-US" smtClean="0">
                <a:solidFill>
                  <a:srgbClr val="FFFFFF"/>
                </a:solidFill>
              </a:rPr>
              <a:pPr/>
              <a:t>55</a:t>
            </a:fld>
            <a:endParaRPr lang="en-US" altLang="en-US" smtClean="0">
              <a:solidFill>
                <a:srgbClr val="FFFFFF"/>
              </a:solidFill>
            </a:endParaRPr>
          </a:p>
        </p:txBody>
      </p:sp>
      <p:grpSp>
        <p:nvGrpSpPr>
          <p:cNvPr id="43011" name="Organization Chart 3"/>
          <p:cNvGrpSpPr>
            <a:grpSpLocks/>
          </p:cNvGrpSpPr>
          <p:nvPr/>
        </p:nvGrpSpPr>
        <p:grpSpPr bwMode="auto">
          <a:xfrm>
            <a:off x="1370013" y="1827213"/>
            <a:ext cx="7313612" cy="4114800"/>
            <a:chOff x="1152" y="1296"/>
            <a:chExt cx="5039" cy="1152"/>
          </a:xfrm>
        </p:grpSpPr>
        <p:cxnSp>
          <p:nvCxnSpPr>
            <p:cNvPr id="43016" name="_s1028"/>
            <p:cNvCxnSpPr>
              <a:cxnSpLocks noChangeShapeType="1"/>
              <a:stCxn id="43030" idx="0"/>
              <a:endCxn id="43025" idx="3"/>
            </p:cNvCxnSpPr>
            <p:nvPr/>
          </p:nvCxnSpPr>
          <p:spPr bwMode="auto">
            <a:xfrm rot="5400000" flipH="1">
              <a:off x="5183" y="1548"/>
              <a:ext cx="144" cy="1080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7" name="_s1029"/>
            <p:cNvCxnSpPr>
              <a:cxnSpLocks noChangeShapeType="1"/>
              <a:stCxn id="43029" idx="0"/>
              <a:endCxn id="43025" idx="3"/>
            </p:cNvCxnSpPr>
            <p:nvPr/>
          </p:nvCxnSpPr>
          <p:spPr bwMode="auto">
            <a:xfrm rot="5400000" flipH="1">
              <a:off x="4679" y="2052"/>
              <a:ext cx="144" cy="72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8" name="_s1030"/>
            <p:cNvCxnSpPr>
              <a:cxnSpLocks noChangeShapeType="1"/>
              <a:stCxn id="43028" idx="0"/>
              <a:endCxn id="43025" idx="3"/>
            </p:cNvCxnSpPr>
            <p:nvPr/>
          </p:nvCxnSpPr>
          <p:spPr bwMode="auto">
            <a:xfrm rot="-5400000">
              <a:off x="4176" y="1620"/>
              <a:ext cx="144" cy="935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19" name="_s1031"/>
            <p:cNvCxnSpPr>
              <a:cxnSpLocks noChangeShapeType="1"/>
              <a:stCxn id="43027" idx="2"/>
              <a:endCxn id="43024" idx="3"/>
            </p:cNvCxnSpPr>
            <p:nvPr/>
          </p:nvCxnSpPr>
          <p:spPr bwMode="auto">
            <a:xfrm rot="10800000">
              <a:off x="2125" y="2016"/>
              <a:ext cx="179" cy="304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0" name="_s1032"/>
            <p:cNvCxnSpPr>
              <a:cxnSpLocks noChangeShapeType="1"/>
              <a:stCxn id="43026" idx="4"/>
              <a:endCxn id="43024" idx="3"/>
            </p:cNvCxnSpPr>
            <p:nvPr/>
          </p:nvCxnSpPr>
          <p:spPr bwMode="auto">
            <a:xfrm flipV="1">
              <a:off x="1943" y="2016"/>
              <a:ext cx="182" cy="304"/>
            </a:xfrm>
            <a:prstGeom prst="bentConnector2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1" name="_s1033"/>
            <p:cNvCxnSpPr>
              <a:cxnSpLocks noChangeShapeType="1"/>
              <a:stCxn id="43025" idx="0"/>
              <a:endCxn id="43023" idx="3"/>
            </p:cNvCxnSpPr>
            <p:nvPr/>
          </p:nvCxnSpPr>
          <p:spPr bwMode="auto">
            <a:xfrm rot="5400000" flipH="1">
              <a:off x="4031" y="972"/>
              <a:ext cx="144" cy="1368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022" name="_s1034"/>
            <p:cNvCxnSpPr>
              <a:cxnSpLocks noChangeShapeType="1"/>
              <a:stCxn id="43024" idx="0"/>
              <a:endCxn id="43023" idx="3"/>
            </p:cNvCxnSpPr>
            <p:nvPr/>
          </p:nvCxnSpPr>
          <p:spPr bwMode="auto">
            <a:xfrm rot="-5400000">
              <a:off x="2736" y="1044"/>
              <a:ext cx="144" cy="1223"/>
            </a:xfrm>
            <a:prstGeom prst="bentConnector3">
              <a:avLst>
                <a:gd name="adj1" fmla="val 22222"/>
              </a:avLst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023" name="_s1035"/>
            <p:cNvSpPr>
              <a:spLocks noChangeArrowheads="1"/>
            </p:cNvSpPr>
            <p:nvPr/>
          </p:nvSpPr>
          <p:spPr bwMode="auto">
            <a:xfrm>
              <a:off x="3023" y="1296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1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solidFill>
                    <a:schemeClr val="tx2"/>
                  </a:solidFill>
                  <a:latin typeface="Times New Roman" pitchFamily="18" charset="0"/>
                </a:rPr>
                <a:t>Design 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solidFill>
                    <a:schemeClr val="tx2"/>
                  </a:solidFill>
                  <a:latin typeface="Times New Roman" pitchFamily="18" charset="0"/>
                </a:rPr>
                <a:t>constructions</a:t>
              </a:r>
              <a:endParaRPr kumimoji="1" lang="en-US" altLang="en-US" sz="17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43024" name="_s1036"/>
            <p:cNvSpPr>
              <a:spLocks noChangeArrowheads="1"/>
            </p:cNvSpPr>
            <p:nvPr/>
          </p:nvSpPr>
          <p:spPr bwMode="auto">
            <a:xfrm>
              <a:off x="1728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Concurrent</a:t>
              </a:r>
            </a:p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stand-alone</a:t>
              </a:r>
            </a:p>
            <a:p>
              <a:pPr lvl="1" algn="ctr">
                <a:spcBef>
                  <a:spcPct val="20000"/>
                </a:spcBef>
                <a:buFontTx/>
                <a:buChar char="•"/>
              </a:pPr>
              <a:r>
                <a:rPr kumimoji="1" lang="en-US" altLang="zh-TW" sz="1700" b="1">
                  <a:latin typeface="Times New Roman" pitchFamily="18" charset="0"/>
                </a:rPr>
                <a:t>(No process)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5" name="_s1037"/>
            <p:cNvSpPr>
              <a:spLocks noChangeArrowheads="1"/>
            </p:cNvSpPr>
            <p:nvPr/>
          </p:nvSpPr>
          <p:spPr bwMode="auto">
            <a:xfrm>
              <a:off x="4319" y="1728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accent2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>
                  <a:latin typeface="Times New Roman" pitchFamily="18" charset="0"/>
                </a:rPr>
                <a:t>Sequential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700" b="1">
                  <a:latin typeface="Times New Roman" pitchFamily="18" charset="0"/>
                </a:rPr>
                <a:t>statements live in</a:t>
              </a:r>
            </a:p>
            <a:p>
              <a:pPr algn="ctr">
                <a:spcBef>
                  <a:spcPct val="20000"/>
                </a:spcBef>
                <a:buClr>
                  <a:schemeClr val="bg2"/>
                </a:buClr>
                <a:buFont typeface="Monotype Sorts" pitchFamily="2" charset="2"/>
                <a:buChar char="§"/>
              </a:pPr>
              <a:r>
                <a:rPr kumimoji="1" lang="en-US" altLang="zh-TW" sz="1700" b="1">
                  <a:latin typeface="Times New Roman" pitchFamily="18" charset="0"/>
                </a:rPr>
                <a:t> </a:t>
              </a:r>
              <a:r>
                <a:rPr kumimoji="1" lang="en-US" altLang="zh-TW" sz="1700" b="1">
                  <a:solidFill>
                    <a:srgbClr val="CB1549"/>
                  </a:solidFill>
                  <a:latin typeface="Times New Roman" pitchFamily="18" charset="0"/>
                </a:rPr>
                <a:t>processes( )</a:t>
              </a:r>
            </a:p>
            <a:p>
              <a:pPr algn="ctr">
                <a:spcBef>
                  <a:spcPct val="20000"/>
                </a:spcBef>
              </a:pPr>
              <a:endParaRPr kumimoji="1" lang="en-US" altLang="en-US" sz="1700" b="1">
                <a:latin typeface="Times New Roman" pitchFamily="18" charset="0"/>
              </a:endParaRPr>
            </a:p>
          </p:txBody>
        </p:sp>
        <p:sp>
          <p:nvSpPr>
            <p:cNvPr id="43026" name="_s1038"/>
            <p:cNvSpPr>
              <a:spLocks noChangeArrowheads="1"/>
            </p:cNvSpPr>
            <p:nvPr/>
          </p:nvSpPr>
          <p:spPr bwMode="auto">
            <a:xfrm>
              <a:off x="115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 dirty="0" smtClean="0">
                  <a:latin typeface="Times New Roman" pitchFamily="18" charset="0"/>
                </a:rPr>
                <a:t>?______</a:t>
              </a:r>
              <a:endParaRPr kumimoji="1" lang="en-US" altLang="en-US" sz="1700" b="1" dirty="0">
                <a:latin typeface="Times New Roman" pitchFamily="18" charset="0"/>
              </a:endParaRPr>
            </a:p>
          </p:txBody>
        </p:sp>
        <p:sp>
          <p:nvSpPr>
            <p:cNvPr id="43027" name="_s1039"/>
            <p:cNvSpPr>
              <a:spLocks noChangeArrowheads="1"/>
            </p:cNvSpPr>
            <p:nvPr/>
          </p:nvSpPr>
          <p:spPr bwMode="auto">
            <a:xfrm>
              <a:off x="2304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fol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 dirty="0" smtClean="0">
                  <a:latin typeface="Times New Roman" pitchFamily="18" charset="0"/>
                </a:rPr>
                <a:t>?_____</a:t>
              </a:r>
              <a:endParaRPr kumimoji="1" lang="en-US" altLang="en-US" sz="1700" b="1" dirty="0">
                <a:latin typeface="Times New Roman" pitchFamily="18" charset="0"/>
              </a:endParaRPr>
            </a:p>
          </p:txBody>
        </p:sp>
        <p:sp>
          <p:nvSpPr>
            <p:cNvPr id="43028" name="_s1040"/>
            <p:cNvSpPr>
              <a:spLocks noChangeArrowheads="1"/>
            </p:cNvSpPr>
            <p:nvPr/>
          </p:nvSpPr>
          <p:spPr bwMode="auto">
            <a:xfrm>
              <a:off x="3312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endParaRPr kumimoji="1" lang="en-US" altLang="zh-TW" sz="1700" b="1" dirty="0">
                <a:latin typeface="Times New Roman" pitchFamily="18" charset="0"/>
              </a:endParaRPr>
            </a:p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700" b="1" dirty="0" smtClean="0">
                  <a:latin typeface="Times New Roman" pitchFamily="18" charset="0"/>
                </a:rPr>
                <a:t>?____</a:t>
              </a:r>
              <a:endParaRPr lang="en-US" altLang="en-US" sz="1700" b="1" dirty="0">
                <a:latin typeface="Times New Roman" pitchFamily="18" charset="0"/>
              </a:endParaRPr>
            </a:p>
          </p:txBody>
        </p:sp>
        <p:sp>
          <p:nvSpPr>
            <p:cNvPr id="43029" name="_s1041"/>
            <p:cNvSpPr>
              <a:spLocks noChangeArrowheads="1"/>
            </p:cNvSpPr>
            <p:nvPr/>
          </p:nvSpPr>
          <p:spPr bwMode="auto">
            <a:xfrm>
              <a:off x="4320" y="2160"/>
              <a:ext cx="863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kumimoji="1" lang="en-US" altLang="zh-TW" sz="1700" b="1" dirty="0" smtClean="0">
                  <a:latin typeface="Times New Roman" pitchFamily="18" charset="0"/>
                </a:rPr>
                <a:t>?______</a:t>
              </a:r>
              <a:endParaRPr kumimoji="1" lang="en-US" altLang="en-US" sz="1700" b="1" dirty="0">
                <a:latin typeface="Times New Roman" pitchFamily="18" charset="0"/>
              </a:endParaRPr>
            </a:p>
          </p:txBody>
        </p:sp>
        <p:sp>
          <p:nvSpPr>
            <p:cNvPr id="43030" name="_s1042"/>
            <p:cNvSpPr>
              <a:spLocks noChangeArrowheads="1"/>
            </p:cNvSpPr>
            <p:nvPr/>
          </p:nvSpPr>
          <p:spPr bwMode="auto">
            <a:xfrm>
              <a:off x="5327" y="2160"/>
              <a:ext cx="864" cy="288"/>
            </a:xfrm>
            <a:prstGeom prst="cube">
              <a:avLst>
                <a:gd name="adj" fmla="val 10764"/>
              </a:avLst>
            </a:prstGeom>
            <a:gradFill rotWithShape="0">
              <a:gsLst>
                <a:gs pos="0">
                  <a:schemeClr val="hlink">
                    <a:alpha val="39998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lIns="0" tIns="0" rIns="0" bIns="0" anchor="ctr"/>
            <a:lstStyle>
              <a:lvl1pPr marL="342900" indent="-3429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1pPr>
              <a:lvl2pPr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  <a:ea typeface="PMingLiU" pitchFamily="18" charset="-120"/>
                </a:defRPr>
              </a:lvl9pPr>
            </a:lstStyle>
            <a:p>
              <a:pPr lvl="1" algn="ctr">
                <a:spcBef>
                  <a:spcPct val="20000"/>
                </a:spcBef>
                <a:buClr>
                  <a:schemeClr val="bg2"/>
                </a:buClr>
                <a:buSzPct val="50000"/>
                <a:buFont typeface="Monotype Sorts" pitchFamily="2" charset="2"/>
                <a:buNone/>
              </a:pPr>
              <a:r>
                <a:rPr kumimoji="1" lang="en-US" altLang="zh-TW" sz="1700" b="1" dirty="0" smtClean="0">
                  <a:latin typeface="Times New Roman" pitchFamily="18" charset="0"/>
                </a:rPr>
                <a:t>?_____</a:t>
              </a:r>
              <a:endParaRPr lang="en-US" altLang="en-US" sz="1700" b="1" dirty="0">
                <a:latin typeface="Times New Roman" pitchFamily="18" charset="0"/>
              </a:endParaRPr>
            </a:p>
          </p:txBody>
        </p:sp>
      </p:grpSp>
      <p:sp>
        <p:nvSpPr>
          <p:cNvPr id="43014" name="Rectangle 20"/>
          <p:cNvSpPr>
            <a:spLocks noChangeArrowheads="1"/>
          </p:cNvSpPr>
          <p:nvPr/>
        </p:nvSpPr>
        <p:spPr bwMode="auto">
          <a:xfrm>
            <a:off x="381000" y="3048000"/>
            <a:ext cx="3962400" cy="350520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2" name="TextBox 1"/>
          <p:cNvSpPr txBox="1"/>
          <p:nvPr/>
        </p:nvSpPr>
        <p:spPr>
          <a:xfrm>
            <a:off x="7242941" y="838200"/>
            <a:ext cx="1901060" cy="345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b="1" dirty="0" smtClean="0">
                <a:latin typeface="Times New Roman" pitchFamily="18" charset="0"/>
              </a:rPr>
              <a:t>Key words you may choose from</a:t>
            </a:r>
          </a:p>
          <a:p>
            <a:r>
              <a:rPr kumimoji="1" lang="en-US" altLang="zh-TW" b="1" dirty="0" smtClean="0">
                <a:latin typeface="Times New Roman" pitchFamily="18" charset="0"/>
              </a:rPr>
              <a:t>: </a:t>
            </a:r>
          </a:p>
          <a:p>
            <a:r>
              <a:rPr kumimoji="1" lang="en-US" altLang="zh-TW" b="1" dirty="0" smtClean="0">
                <a:latin typeface="Times New Roman" pitchFamily="18" charset="0"/>
              </a:rPr>
              <a:t>for-in-to-loop</a:t>
            </a:r>
          </a:p>
          <a:p>
            <a:r>
              <a:rPr kumimoji="1" lang="en-US" altLang="zh-TW" b="1" dirty="0" smtClean="0">
                <a:latin typeface="Times New Roman" pitchFamily="18" charset="0"/>
              </a:rPr>
              <a:t>with select when</a:t>
            </a:r>
            <a:endParaRPr kumimoji="1" lang="en-US" altLang="en-US" b="1" dirty="0" smtClean="0">
              <a:latin typeface="Times New Roman" pitchFamily="18" charset="0"/>
            </a:endParaRPr>
          </a:p>
          <a:p>
            <a:r>
              <a:rPr kumimoji="1" lang="en-US" altLang="zh-TW" b="1" dirty="0" smtClean="0">
                <a:latin typeface="Times New Roman" pitchFamily="18" charset="0"/>
              </a:rPr>
              <a:t>when else</a:t>
            </a:r>
          </a:p>
          <a:p>
            <a:r>
              <a:rPr kumimoji="1" lang="en-US" altLang="zh-TW" sz="1700" b="1" dirty="0" smtClean="0">
                <a:latin typeface="Times New Roman" pitchFamily="18" charset="0"/>
              </a:rPr>
              <a:t>Case-when </a:t>
            </a:r>
            <a:endParaRPr kumimoji="1" lang="en-US" altLang="zh-TW" sz="1700" b="1" dirty="0">
              <a:latin typeface="Times New Roman" pitchFamily="18" charset="0"/>
            </a:endParaRPr>
          </a:p>
          <a:p>
            <a:r>
              <a:rPr kumimoji="1" lang="en-US" altLang="zh-TW" sz="1700" b="1" dirty="0" smtClean="0">
                <a:latin typeface="Times New Roman" pitchFamily="18" charset="0"/>
              </a:rPr>
              <a:t>if-then-else</a:t>
            </a:r>
            <a:endParaRPr lang="en-US" altLang="en-US" sz="1700" b="1" dirty="0" smtClean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  <a:buFontTx/>
              <a:buChar char="•"/>
            </a:pPr>
            <a:endParaRPr kumimoji="1" lang="en-US" altLang="en-US" sz="1700" b="1" dirty="0" smtClean="0">
              <a:latin typeface="Times New Roman" pitchFamily="18" charset="0"/>
            </a:endParaRPr>
          </a:p>
          <a:p>
            <a:pPr algn="ctr">
              <a:spcBef>
                <a:spcPct val="20000"/>
              </a:spcBef>
              <a:buFontTx/>
              <a:buChar char="•"/>
            </a:pPr>
            <a:endParaRPr lang="en-US" altLang="en-US" sz="1700" b="1" dirty="0" smtClean="0">
              <a:latin typeface="Times New Roman" pitchFamily="18" charset="0"/>
            </a:endParaRPr>
          </a:p>
          <a:p>
            <a:endParaRPr kumimoji="1" lang="en-US" altLang="en-US" b="1" dirty="0" smtClean="0">
              <a:latin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78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>
              <a:defRPr/>
            </a:pPr>
            <a:r>
              <a:rPr lang="en-US" altLang="zh-TW" sz="3600" dirty="0" smtClean="0"/>
              <a:t>Exercise 3.13:When-else :</a:t>
            </a:r>
            <a:br>
              <a:rPr lang="en-US" altLang="zh-TW" sz="3600" dirty="0" smtClean="0"/>
            </a:br>
            <a:r>
              <a:rPr lang="en-US" altLang="zh-TW" sz="3600" dirty="0" smtClean="0"/>
              <a:t> example ‘and-gate’</a:t>
            </a:r>
            <a:br>
              <a:rPr lang="en-US" altLang="zh-TW" sz="3600" dirty="0" smtClean="0"/>
            </a:br>
            <a:r>
              <a:rPr lang="en-US" altLang="zh-TW" sz="3600" dirty="0" smtClean="0"/>
              <a:t>Fill in the blank in line 8 using when else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10600" cy="4525963"/>
          </a:xfrm>
        </p:spPr>
        <p:txBody>
          <a:bodyPr/>
          <a:lstStyle/>
          <a:p>
            <a:pPr eaLnBrk="1" hangingPunct="1"/>
            <a:r>
              <a:rPr lang="zh-TW" altLang="en-US" sz="1900" dirty="0" smtClean="0"/>
              <a:t>1 </a:t>
            </a:r>
            <a:r>
              <a:rPr lang="en-US" altLang="zh-TW" sz="2500" dirty="0" smtClean="0"/>
              <a:t>entity </a:t>
            </a:r>
            <a:r>
              <a:rPr lang="en-US" altLang="zh-TW" sz="2500" i="1" dirty="0" err="1" smtClean="0"/>
              <a:t>when_ex</a:t>
            </a:r>
            <a:r>
              <a:rPr lang="en-US" altLang="zh-TW" sz="2500" dirty="0" smtClean="0"/>
              <a:t> is</a:t>
            </a:r>
          </a:p>
          <a:p>
            <a:pPr eaLnBrk="1" hangingPunct="1"/>
            <a:r>
              <a:rPr lang="en-US" altLang="zh-TW" sz="2500" dirty="0" smtClean="0"/>
              <a:t>2   port (</a:t>
            </a:r>
            <a:r>
              <a:rPr lang="en-US" altLang="zh-TW" sz="2500" i="1" dirty="0" smtClean="0"/>
              <a:t>in1, in2</a:t>
            </a:r>
            <a:r>
              <a:rPr lang="en-US" altLang="zh-TW" sz="2500" dirty="0" smtClean="0"/>
              <a:t> : in </a:t>
            </a:r>
            <a:r>
              <a:rPr lang="en-US" altLang="zh-TW" sz="2500" dirty="0" err="1" smtClean="0"/>
              <a:t>std_logic</a:t>
            </a:r>
            <a:r>
              <a:rPr lang="en-US" altLang="zh-TW" sz="2500" dirty="0" smtClean="0"/>
              <a:t>;</a:t>
            </a:r>
          </a:p>
          <a:p>
            <a:pPr eaLnBrk="1" hangingPunct="1"/>
            <a:r>
              <a:rPr lang="en-US" altLang="zh-TW" sz="2500" dirty="0" smtClean="0"/>
              <a:t>3        </a:t>
            </a:r>
            <a:r>
              <a:rPr lang="en-US" altLang="zh-TW" sz="2500" i="1" dirty="0" smtClean="0"/>
              <a:t>out1 </a:t>
            </a:r>
            <a:r>
              <a:rPr lang="en-US" altLang="zh-TW" sz="2500" dirty="0" smtClean="0"/>
              <a:t>: out </a:t>
            </a:r>
            <a:r>
              <a:rPr lang="en-US" altLang="zh-TW" sz="2500" dirty="0" err="1" smtClean="0"/>
              <a:t>std_logic</a:t>
            </a:r>
            <a:r>
              <a:rPr lang="en-US" altLang="zh-TW" sz="2500" dirty="0" smtClean="0"/>
              <a:t>);</a:t>
            </a:r>
          </a:p>
          <a:p>
            <a:pPr eaLnBrk="1" hangingPunct="1"/>
            <a:r>
              <a:rPr lang="en-US" altLang="zh-TW" sz="2500" dirty="0" smtClean="0"/>
              <a:t>4 end </a:t>
            </a:r>
            <a:r>
              <a:rPr lang="en-US" altLang="zh-TW" sz="2500" i="1" dirty="0" err="1" smtClean="0"/>
              <a:t>when_ex</a:t>
            </a:r>
            <a:r>
              <a:rPr lang="en-US" altLang="zh-TW" sz="2500" dirty="0" smtClean="0"/>
              <a:t>;</a:t>
            </a:r>
          </a:p>
          <a:p>
            <a:pPr eaLnBrk="1" hangingPunct="1"/>
            <a:r>
              <a:rPr lang="en-US" altLang="zh-TW" sz="2500" dirty="0" smtClean="0"/>
              <a:t>5</a:t>
            </a:r>
          </a:p>
          <a:p>
            <a:pPr eaLnBrk="1" hangingPunct="1"/>
            <a:r>
              <a:rPr lang="en-US" altLang="zh-TW" sz="2500" dirty="0" smtClean="0"/>
              <a:t>6 architecture </a:t>
            </a:r>
            <a:r>
              <a:rPr lang="en-US" altLang="zh-TW" sz="2500" i="1" dirty="0" err="1" smtClean="0"/>
              <a:t>when_ex_a</a:t>
            </a:r>
            <a:r>
              <a:rPr lang="en-US" altLang="zh-TW" sz="2500" dirty="0" smtClean="0"/>
              <a:t> of </a:t>
            </a:r>
            <a:r>
              <a:rPr lang="en-US" altLang="zh-TW" sz="2500" i="1" dirty="0" err="1" smtClean="0"/>
              <a:t>when_ex</a:t>
            </a:r>
            <a:r>
              <a:rPr lang="en-US" altLang="zh-TW" sz="2500" dirty="0" smtClean="0"/>
              <a:t> is</a:t>
            </a:r>
          </a:p>
          <a:p>
            <a:pPr eaLnBrk="1" hangingPunct="1"/>
            <a:r>
              <a:rPr lang="en-US" altLang="zh-TW" sz="2500" dirty="0" smtClean="0"/>
              <a:t>7 begin</a:t>
            </a:r>
          </a:p>
          <a:p>
            <a:pPr eaLnBrk="1" hangingPunct="1"/>
            <a:r>
              <a:rPr lang="en-US" altLang="zh-TW" sz="2500" dirty="0" smtClean="0"/>
              <a:t>8____________________________? Using when -else  </a:t>
            </a:r>
          </a:p>
          <a:p>
            <a:pPr eaLnBrk="1" hangingPunct="1"/>
            <a:r>
              <a:rPr lang="en-US" altLang="zh-TW" sz="2500" dirty="0" smtClean="0"/>
              <a:t>9 end </a:t>
            </a:r>
            <a:r>
              <a:rPr lang="en-US" altLang="zh-TW" sz="2500" i="1" dirty="0" err="1" smtClean="0"/>
              <a:t>when_ex_a</a:t>
            </a:r>
            <a:r>
              <a:rPr lang="en-US" altLang="zh-TW" sz="2500" dirty="0" smtClean="0"/>
              <a:t>;</a:t>
            </a:r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50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F6C7378E-0C03-49D3-82BD-8EB4738C2C7B}" type="slidenum">
              <a:rPr lang="en-US" altLang="en-US" smtClean="0">
                <a:solidFill>
                  <a:srgbClr val="FFFFFF"/>
                </a:solidFill>
              </a:rPr>
              <a:pPr/>
              <a:t>56</a:t>
            </a:fld>
            <a:endParaRPr lang="en-US" altLang="en-US" dirty="0" smtClean="0">
              <a:solidFill>
                <a:srgbClr val="FFFFFF"/>
              </a:solidFill>
            </a:endParaRPr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609600" y="4343400"/>
            <a:ext cx="8534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5063" name="Rectangle 6"/>
          <p:cNvSpPr>
            <a:spLocks noChangeArrowheads="1"/>
          </p:cNvSpPr>
          <p:nvPr/>
        </p:nvSpPr>
        <p:spPr bwMode="auto">
          <a:xfrm>
            <a:off x="609600" y="1981200"/>
            <a:ext cx="8534400" cy="236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5064" name="WordArt 7"/>
          <p:cNvSpPr>
            <a:spLocks noChangeArrowheads="1" noChangeShapeType="1" noTextEdit="1"/>
          </p:cNvSpPr>
          <p:nvPr/>
        </p:nvSpPr>
        <p:spPr bwMode="auto">
          <a:xfrm>
            <a:off x="5562600" y="304800"/>
            <a:ext cx="3352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latin typeface="Arial"/>
                <a:cs typeface="Arial"/>
              </a:rPr>
              <a:t>concurrent - 1-(when)</a:t>
            </a:r>
          </a:p>
        </p:txBody>
      </p:sp>
      <p:sp>
        <p:nvSpPr>
          <p:cNvPr id="45065" name="Freeform 16"/>
          <p:cNvSpPr>
            <a:spLocks/>
          </p:cNvSpPr>
          <p:nvPr/>
        </p:nvSpPr>
        <p:spPr bwMode="auto">
          <a:xfrm>
            <a:off x="7656513" y="3200400"/>
            <a:ext cx="393700" cy="609600"/>
          </a:xfrm>
          <a:custGeom>
            <a:avLst/>
            <a:gdLst>
              <a:gd name="T0" fmla="*/ 0 w 248"/>
              <a:gd name="T1" fmla="*/ 0 h 288"/>
              <a:gd name="T2" fmla="*/ 2147483647 w 248"/>
              <a:gd name="T3" fmla="*/ 2147483647 h 288"/>
              <a:gd name="T4" fmla="*/ 2147483647 w 248"/>
              <a:gd name="T5" fmla="*/ 2147483647 h 288"/>
              <a:gd name="T6" fmla="*/ 2147483647 w 248"/>
              <a:gd name="T7" fmla="*/ 2147483647 h 288"/>
              <a:gd name="T8" fmla="*/ 0 w 248"/>
              <a:gd name="T9" fmla="*/ 2147483647 h 2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8" h="288">
                <a:moveTo>
                  <a:pt x="0" y="0"/>
                </a:moveTo>
                <a:cubicBezTo>
                  <a:pt x="52" y="12"/>
                  <a:pt x="104" y="24"/>
                  <a:pt x="144" y="48"/>
                </a:cubicBezTo>
                <a:cubicBezTo>
                  <a:pt x="184" y="72"/>
                  <a:pt x="232" y="112"/>
                  <a:pt x="240" y="144"/>
                </a:cubicBezTo>
                <a:cubicBezTo>
                  <a:pt x="248" y="176"/>
                  <a:pt x="232" y="216"/>
                  <a:pt x="192" y="240"/>
                </a:cubicBezTo>
                <a:cubicBezTo>
                  <a:pt x="152" y="264"/>
                  <a:pt x="76" y="276"/>
                  <a:pt x="0" y="2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7"/>
          <p:cNvSpPr>
            <a:spLocks noChangeShapeType="1"/>
          </p:cNvSpPr>
          <p:nvPr/>
        </p:nvSpPr>
        <p:spPr bwMode="auto">
          <a:xfrm>
            <a:off x="7656513" y="3200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8"/>
          <p:cNvSpPr>
            <a:spLocks noChangeShapeType="1"/>
          </p:cNvSpPr>
          <p:nvPr/>
        </p:nvSpPr>
        <p:spPr bwMode="auto">
          <a:xfrm>
            <a:off x="8142288" y="3570812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Text Box 19"/>
          <p:cNvSpPr txBox="1">
            <a:spLocks noChangeArrowheads="1"/>
          </p:cNvSpPr>
          <p:nvPr/>
        </p:nvSpPr>
        <p:spPr bwMode="auto">
          <a:xfrm>
            <a:off x="7509379" y="2741147"/>
            <a:ext cx="18473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kumimoji="1" lang="zh-TW" altLang="en-US" sz="2800" i="1" dirty="0">
              <a:latin typeface="Times New Roman" pitchFamily="18" charset="0"/>
            </a:endParaRPr>
          </a:p>
        </p:txBody>
      </p:sp>
      <p:sp>
        <p:nvSpPr>
          <p:cNvPr id="45069" name="Line 20"/>
          <p:cNvSpPr>
            <a:spLocks noChangeShapeType="1"/>
          </p:cNvSpPr>
          <p:nvPr/>
        </p:nvSpPr>
        <p:spPr bwMode="auto">
          <a:xfrm>
            <a:off x="7046913" y="3276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5070" name="Line 21"/>
          <p:cNvSpPr>
            <a:spLocks noChangeShapeType="1"/>
          </p:cNvSpPr>
          <p:nvPr/>
        </p:nvSpPr>
        <p:spPr bwMode="auto">
          <a:xfrm>
            <a:off x="7046913" y="3657600"/>
            <a:ext cx="496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45071" name="Text Box 22"/>
          <p:cNvSpPr txBox="1">
            <a:spLocks noChangeArrowheads="1"/>
          </p:cNvSpPr>
          <p:nvPr/>
        </p:nvSpPr>
        <p:spPr bwMode="auto">
          <a:xfrm>
            <a:off x="6103938" y="3017838"/>
            <a:ext cx="6381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in1</a:t>
            </a:r>
          </a:p>
        </p:txBody>
      </p:sp>
      <p:sp>
        <p:nvSpPr>
          <p:cNvPr id="45072" name="Text Box 23"/>
          <p:cNvSpPr txBox="1">
            <a:spLocks noChangeArrowheads="1"/>
          </p:cNvSpPr>
          <p:nvPr/>
        </p:nvSpPr>
        <p:spPr bwMode="auto">
          <a:xfrm>
            <a:off x="6208713" y="35814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in2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45073" name="Text Box 24"/>
          <p:cNvSpPr txBox="1">
            <a:spLocks noChangeArrowheads="1"/>
          </p:cNvSpPr>
          <p:nvPr/>
        </p:nvSpPr>
        <p:spPr bwMode="auto">
          <a:xfrm>
            <a:off x="8342313" y="3048000"/>
            <a:ext cx="638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kumimoji="1" lang="en-US" altLang="zh-TW" sz="2800" i="1">
                <a:latin typeface="Times New Roman" pitchFamily="18" charset="0"/>
              </a:rPr>
              <a:t>out</a:t>
            </a:r>
            <a:endParaRPr kumimoji="1" lang="en-US" altLang="zh-TW" sz="2800">
              <a:latin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8037513" y="3505200"/>
            <a:ext cx="115887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543800" y="3630967"/>
            <a:ext cx="115887" cy="152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8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eaLnBrk="1" hangingPunct="1">
              <a:defRPr/>
            </a:pPr>
            <a:r>
              <a:rPr lang="en-US" altLang="zh-TW" sz="2400" dirty="0" smtClean="0"/>
              <a:t>Exercise 3.14 </a:t>
            </a:r>
            <a:r>
              <a:rPr lang="en-US" altLang="zh-TW" sz="2400" dirty="0"/>
              <a:t>: State which lines are concurrent and which lines are sequential</a:t>
            </a:r>
            <a:endParaRPr lang="en-US" altLang="zh-TW" sz="2800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909638" y="1600200"/>
            <a:ext cx="8128000" cy="4849813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architecture </a:t>
            </a:r>
            <a:r>
              <a:rPr lang="en-US" altLang="zh-TW" sz="2800" i="1" dirty="0" err="1" smtClean="0"/>
              <a:t>for_ex_arch</a:t>
            </a:r>
            <a:r>
              <a:rPr lang="en-US" altLang="zh-TW" sz="2800" dirty="0" smtClean="0"/>
              <a:t> of </a:t>
            </a:r>
            <a:r>
              <a:rPr lang="en-US" altLang="zh-TW" sz="2800" i="1" dirty="0" err="1" smtClean="0"/>
              <a:t>for_ex</a:t>
            </a:r>
            <a:r>
              <a:rPr lang="en-US" altLang="zh-TW" sz="2800" dirty="0" smtClean="0"/>
              <a:t> is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i="1" dirty="0" smtClean="0"/>
              <a:t> outx1</a:t>
            </a:r>
            <a:r>
              <a:rPr lang="en-US" altLang="zh-TW" sz="2800" dirty="0" smtClean="0"/>
              <a:t> &lt; = </a:t>
            </a:r>
            <a:r>
              <a:rPr lang="en-US" altLang="zh-TW" sz="2800" i="1" dirty="0" smtClean="0"/>
              <a:t>out1</a:t>
            </a:r>
            <a:r>
              <a:rPr lang="en-US" altLang="zh-TW" sz="2800" dirty="0" smtClean="0"/>
              <a:t> and </a:t>
            </a:r>
            <a:r>
              <a:rPr lang="en-US" altLang="zh-TW" sz="2800" i="1" dirty="0" smtClean="0"/>
              <a:t>in3; 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process (</a:t>
            </a:r>
            <a:r>
              <a:rPr lang="en-US" altLang="zh-TW" sz="2800" i="1" dirty="0" smtClean="0"/>
              <a:t>in1, in2</a:t>
            </a:r>
            <a:r>
              <a:rPr lang="en-US" altLang="zh-TW" sz="2800" dirty="0" smtClean="0"/>
              <a:t>) -- execute once when the signals 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begin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    </a:t>
            </a:r>
            <a:r>
              <a:rPr lang="en-US" altLang="zh-TW" sz="2800" i="1" dirty="0" smtClean="0"/>
              <a:t>out1</a:t>
            </a:r>
            <a:r>
              <a:rPr lang="en-US" altLang="zh-TW" sz="2800" dirty="0" smtClean="0"/>
              <a:t> &lt;= </a:t>
            </a:r>
            <a:r>
              <a:rPr lang="en-US" altLang="zh-TW" sz="2800" i="1" dirty="0" smtClean="0"/>
              <a:t>in1</a:t>
            </a:r>
            <a:r>
              <a:rPr lang="en-US" altLang="zh-TW" sz="2800" dirty="0" smtClean="0"/>
              <a:t> and </a:t>
            </a:r>
            <a:r>
              <a:rPr lang="en-US" altLang="zh-TW" sz="2800" i="1" dirty="0" smtClean="0"/>
              <a:t>in2;</a:t>
            </a:r>
            <a:endParaRPr lang="en-US" altLang="zh-TW" sz="28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    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 end process;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i="1" dirty="0" smtClean="0"/>
              <a:t> outx2</a:t>
            </a:r>
            <a:r>
              <a:rPr lang="en-US" altLang="zh-TW" sz="2800" dirty="0" smtClean="0"/>
              <a:t> &lt; = </a:t>
            </a:r>
            <a:r>
              <a:rPr lang="en-US" altLang="zh-TW" sz="2800" i="1" dirty="0" smtClean="0"/>
              <a:t>out1</a:t>
            </a:r>
            <a:r>
              <a:rPr lang="en-US" altLang="zh-TW" sz="2800" dirty="0" smtClean="0"/>
              <a:t> or </a:t>
            </a:r>
            <a:r>
              <a:rPr lang="en-US" altLang="zh-TW" sz="2800" i="1" dirty="0" smtClean="0"/>
              <a:t>in3; </a:t>
            </a:r>
            <a:endParaRPr lang="en-US" altLang="zh-TW" sz="2800" dirty="0" smtClean="0"/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arenR"/>
            </a:pPr>
            <a:r>
              <a:rPr lang="en-US" altLang="zh-TW" sz="2800" dirty="0" smtClean="0"/>
              <a:t>end </a:t>
            </a:r>
            <a:r>
              <a:rPr lang="en-US" altLang="zh-TW" sz="2800" i="1" dirty="0" err="1" smtClean="0"/>
              <a:t>for_ex_arch</a:t>
            </a:r>
            <a:r>
              <a:rPr lang="en-US" altLang="zh-TW" sz="2800" dirty="0" smtClean="0"/>
              <a:t>;</a:t>
            </a:r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481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6E66D118-8982-45DC-A128-45F64BFE8045}" type="slidenum">
              <a:rPr lang="en-US" altLang="en-US" smtClean="0">
                <a:solidFill>
                  <a:srgbClr val="FFFFFF"/>
                </a:solidFill>
              </a:rPr>
              <a:pPr/>
              <a:t>57</a:t>
            </a:fld>
            <a:endParaRPr lang="en-US" altLang="en-US" dirty="0" smtClean="0">
              <a:solidFill>
                <a:srgbClr val="FFFFFF"/>
              </a:solidFill>
            </a:endParaRPr>
          </a:p>
        </p:txBody>
      </p:sp>
      <p:sp>
        <p:nvSpPr>
          <p:cNvPr id="48134" name="Rectangle 4"/>
          <p:cNvSpPr>
            <a:spLocks noChangeArrowheads="1"/>
          </p:cNvSpPr>
          <p:nvPr/>
        </p:nvSpPr>
        <p:spPr bwMode="auto">
          <a:xfrm>
            <a:off x="1066800" y="2895600"/>
            <a:ext cx="70104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endParaRPr lang="en-US" altLang="en-US"/>
          </a:p>
        </p:txBody>
      </p:sp>
      <p:sp>
        <p:nvSpPr>
          <p:cNvPr id="48154" name="Text Box 20"/>
          <p:cNvSpPr txBox="1">
            <a:spLocks noChangeArrowheads="1"/>
          </p:cNvSpPr>
          <p:nvPr/>
        </p:nvSpPr>
        <p:spPr bwMode="auto">
          <a:xfrm>
            <a:off x="159566" y="5973658"/>
            <a:ext cx="184217" cy="338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altLang="zh-TW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79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454025"/>
            <a:ext cx="7313613" cy="114300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r" eaLnBrk="1" hangingPunct="1">
              <a:defRPr/>
            </a:pPr>
            <a:r>
              <a:rPr lang="en-US" altLang="zh-TW" sz="2000" smtClean="0"/>
              <a:t>Exercise 3.1: Fill in “?__”.</a:t>
            </a:r>
            <a:br>
              <a:rPr lang="en-US" altLang="zh-TW" sz="2000" smtClean="0"/>
            </a:br>
            <a:r>
              <a:rPr lang="en-US" altLang="zh-TW" sz="2000" smtClean="0"/>
              <a:t>It shows the NAND-gate is not associative , </a:t>
            </a:r>
            <a:br>
              <a:rPr lang="en-US" altLang="zh-TW" sz="2000" smtClean="0"/>
            </a:br>
            <a:r>
              <a:rPr lang="en-US" altLang="zh-TW" sz="2000" smtClean="0"/>
              <a:t>so A nand B nand C  is illegal. </a:t>
            </a:r>
            <a:br>
              <a:rPr lang="en-US" altLang="zh-TW" sz="2000" smtClean="0"/>
            </a:br>
            <a:r>
              <a:rPr lang="en-US" altLang="en-US" sz="2000" smtClean="0"/>
              <a:t>(A nand B) nand C </a:t>
            </a:r>
            <a:r>
              <a:rPr lang="en-US" altLang="en-US" sz="2000" smtClean="0">
                <a:cs typeface="Arial" charset="0"/>
              </a:rPr>
              <a:t>≠</a:t>
            </a:r>
            <a:r>
              <a:rPr lang="en-US" altLang="zh-TW" sz="2000" smtClean="0"/>
              <a:t> </a:t>
            </a:r>
            <a:r>
              <a:rPr lang="en-US" altLang="en-US" sz="2000" smtClean="0"/>
              <a:t>A nand (B nand C)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32775" cy="4525963"/>
          </a:xfrm>
        </p:spPr>
        <p:txBody>
          <a:bodyPr/>
          <a:lstStyle/>
          <a:p>
            <a:pPr eaLnBrk="1" hangingPunct="1"/>
            <a:endParaRPr lang="en-US" altLang="zh-TW" sz="2800" smtClean="0"/>
          </a:p>
          <a:p>
            <a:pPr eaLnBrk="1" hangingPunct="1"/>
            <a:endParaRPr lang="en-US" altLang="en-US" sz="2800" smtClean="0">
              <a:ea typeface="PMingLiU" pitchFamily="18" charset="-120"/>
            </a:endParaRPr>
          </a:p>
        </p:txBody>
      </p:sp>
      <p:graphicFrame>
        <p:nvGraphicFramePr>
          <p:cNvPr id="100438" name="Group 86"/>
          <p:cNvGraphicFramePr>
            <a:graphicFrameLocks noGrp="1"/>
          </p:cNvGraphicFramePr>
          <p:nvPr>
            <p:ph sz="quarter" idx="2"/>
          </p:nvPr>
        </p:nvGraphicFramePr>
        <p:xfrm>
          <a:off x="155575" y="1676400"/>
          <a:ext cx="8988426" cy="4664079"/>
        </p:xfrm>
        <a:graphic>
          <a:graphicData uri="http://schemas.openxmlformats.org/drawingml/2006/table">
            <a:tbl>
              <a:tblPr/>
              <a:tblGrid>
                <a:gridCol w="384121"/>
                <a:gridCol w="384121"/>
                <a:gridCol w="384121"/>
                <a:gridCol w="1306010"/>
                <a:gridCol w="2612021"/>
                <a:gridCol w="1459659"/>
                <a:gridCol w="2458373"/>
              </a:tblGrid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 nand B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(A nand B) nand 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 nand C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nand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(B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nand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C)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?__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?__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?__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?__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marT="45732" marB="4573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4422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14423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0E014094-1818-47C6-ADE7-5E04B623F689}" type="slidenum">
              <a:rPr lang="en-US" altLang="en-US" smtClean="0">
                <a:latin typeface="Arial" charset="0"/>
              </a:rPr>
              <a:pPr/>
              <a:t>6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14424" name="Rectangle 2"/>
          <p:cNvSpPr txBox="1">
            <a:spLocks noChangeArrowheads="1"/>
          </p:cNvSpPr>
          <p:nvPr/>
        </p:nvSpPr>
        <p:spPr bwMode="auto">
          <a:xfrm>
            <a:off x="152400" y="0"/>
            <a:ext cx="3962400" cy="1600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z="2000">
                <a:latin typeface="Calibri" pitchFamily="34" charset="0"/>
              </a:rPr>
              <a:t>Student ID: __________________</a:t>
            </a:r>
            <a:br>
              <a:rPr lang="en-US" altLang="zh-TW" sz="2000">
                <a:latin typeface="Calibri" pitchFamily="34" charset="0"/>
              </a:rPr>
            </a:br>
            <a:r>
              <a:rPr lang="en-US" altLang="zh-TW" sz="2000">
                <a:latin typeface="Calibri" pitchFamily="34" charset="0"/>
              </a:rPr>
              <a:t>Name: ______________________</a:t>
            </a:r>
            <a:br>
              <a:rPr lang="en-US" altLang="zh-TW" sz="2000">
                <a:latin typeface="Calibri" pitchFamily="34" charset="0"/>
              </a:rPr>
            </a:br>
            <a:r>
              <a:rPr lang="en-US" altLang="zh-TW" sz="2000">
                <a:latin typeface="Calibri" pitchFamily="34" charset="0"/>
              </a:rPr>
              <a:t>Date:_______________ </a:t>
            </a:r>
          </a:p>
          <a:p>
            <a:r>
              <a:rPr lang="en-US" altLang="zh-TW" sz="2000">
                <a:latin typeface="Calibri" pitchFamily="34" charset="0"/>
              </a:rPr>
              <a:t>(Submit this at the end of the lecture.)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en-US" altLang="zh-TW" sz="2000" dirty="0" smtClean="0"/>
              <a:t>Shift operators</a:t>
            </a:r>
            <a:br>
              <a:rPr lang="en-US" altLang="zh-TW" sz="2000" dirty="0" smtClean="0"/>
            </a:br>
            <a:r>
              <a:rPr lang="en-US" altLang="zh-TW" sz="2000" dirty="0" smtClean="0"/>
              <a:t>see </a:t>
            </a:r>
            <a:r>
              <a:rPr lang="en-US" altLang="zh-TW" sz="2000" b="1" i="1" dirty="0" smtClean="0"/>
              <a:t>VHDL</a:t>
            </a:r>
            <a:r>
              <a:rPr lang="en-US" altLang="zh-TW" sz="2000" b="1" dirty="0" smtClean="0"/>
              <a:t> for Engineers – (Google books) </a:t>
            </a:r>
            <a:r>
              <a:rPr lang="zh-TW" altLang="en-US" sz="2000" b="1" dirty="0" smtClean="0"/>
              <a:t/>
            </a:r>
            <a:br>
              <a:rPr lang="zh-TW" altLang="en-US" sz="2000" b="1" dirty="0" smtClean="0"/>
            </a:br>
            <a:r>
              <a:rPr lang="en-US" altLang="zh-TW" sz="2000" dirty="0" smtClean="0"/>
              <a:t>Kenneth L. Short </a:t>
            </a:r>
            <a:r>
              <a:rPr lang="zh-TW" altLang="en-US" sz="2000" dirty="0" smtClean="0"/>
              <a:t> </a:t>
            </a:r>
            <a:r>
              <a:rPr lang="en-US" altLang="zh-TW" sz="2000" dirty="0" smtClean="0"/>
              <a:t>- 2008 - Computers </a:t>
            </a:r>
            <a:r>
              <a:rPr lang="en-US" altLang="zh-TW" sz="2000" dirty="0"/>
              <a:t>– 685</a:t>
            </a:r>
            <a:br>
              <a:rPr lang="en-US" altLang="zh-TW" sz="2000" dirty="0"/>
            </a:br>
            <a:r>
              <a:rPr lang="en-US" altLang="zh-TW" sz="2000" dirty="0"/>
              <a:t>see http://www.csee.umbc.edu/portal/help/VHDL/numeric_std.vhdl</a:t>
            </a:r>
            <a:endParaRPr lang="en-US" altLang="zh-TW" sz="14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Logical shift and rotate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err="1" smtClean="0"/>
              <a:t>Sll</a:t>
            </a:r>
            <a:r>
              <a:rPr lang="en-US" altLang="zh-TW" sz="2000" dirty="0" smtClean="0"/>
              <a:t> (shift left logical, fill blank with 0);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err="1" smtClean="0"/>
              <a:t>srl</a:t>
            </a:r>
            <a:r>
              <a:rPr lang="en-US" altLang="zh-TW" sz="2000" dirty="0" smtClean="0"/>
              <a:t> (shift right logical, fill blank with 0)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err="1" smtClean="0"/>
              <a:t>rol</a:t>
            </a:r>
            <a:r>
              <a:rPr lang="en-US" altLang="zh-TW" sz="2000" dirty="0" smtClean="0"/>
              <a:t>(rotate left logical ); </a:t>
            </a:r>
            <a:r>
              <a:rPr lang="en-US" altLang="zh-TW" sz="2000" dirty="0" err="1" smtClean="0"/>
              <a:t>ror</a:t>
            </a:r>
            <a:r>
              <a:rPr lang="en-US" altLang="zh-TW" sz="2000" dirty="0" smtClean="0"/>
              <a:t>(rotate right logical) circular operation.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E.g. “10010101” </a:t>
            </a:r>
            <a:r>
              <a:rPr lang="en-US" altLang="zh-TW" sz="2000" dirty="0" err="1" smtClean="0"/>
              <a:t>rol</a:t>
            </a:r>
            <a:r>
              <a:rPr lang="en-US" altLang="zh-TW" sz="2000" dirty="0" smtClean="0"/>
              <a:t> 3 is “10101100”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 smtClean="0"/>
              <a:t>Arithmetic shift (http://en.wikipedia.org/wiki/Arithmetic_shift)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err="1" smtClean="0"/>
              <a:t>sla</a:t>
            </a:r>
            <a:r>
              <a:rPr lang="en-US" altLang="zh-TW" dirty="0" smtClean="0"/>
              <a:t> (shift left arithmetic) fill blank with 0,same as </a:t>
            </a:r>
            <a:r>
              <a:rPr lang="en-US" altLang="zh-TW" dirty="0" err="1" smtClean="0"/>
              <a:t>sll</a:t>
            </a:r>
            <a:r>
              <a:rPr lang="en-US" altLang="zh-TW" dirty="0" smtClean="0"/>
              <a:t> (shift left logical)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 err="1" smtClean="0"/>
              <a:t>sra</a:t>
            </a:r>
            <a:r>
              <a:rPr lang="en-US" altLang="zh-TW" dirty="0" smtClean="0"/>
              <a:t> (shift right arithmetic), fill blank with sign bit (MSB)</a:t>
            </a:r>
          </a:p>
          <a:p>
            <a:pPr lvl="1" eaLnBrk="1" hangingPunct="1">
              <a:lnSpc>
                <a:spcPct val="80000"/>
              </a:lnSpc>
            </a:pPr>
            <a:endParaRPr lang="en-US" altLang="zh-TW" dirty="0" smtClean="0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0ED36974-03E0-4E14-B4A5-9B71F57D168D}" type="slidenum">
              <a:rPr lang="en-US" altLang="en-US" smtClean="0">
                <a:solidFill>
                  <a:srgbClr val="FFFFFF"/>
                </a:solidFill>
              </a:rPr>
              <a:pPr/>
              <a:t>7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3200" smtClean="0"/>
              <a:t>Exercise 3.2 on shift and rotate</a:t>
            </a:r>
            <a:br>
              <a:rPr lang="en-US" altLang="zh-TW" sz="3200" smtClean="0"/>
            </a:br>
            <a:endParaRPr lang="en-US" altLang="zh-TW" sz="32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zh-TW" smtClean="0"/>
              <a:t>A &lt;= </a:t>
            </a:r>
            <a:r>
              <a:rPr lang="en-US" altLang="zh-TW" smtClean="0">
                <a:latin typeface="Verdana" pitchFamily="34" charset="0"/>
              </a:rPr>
              <a:t>“</a:t>
            </a:r>
            <a:r>
              <a:rPr lang="en-US" altLang="zh-TW" smtClean="0"/>
              <a:t>10010101</a:t>
            </a:r>
            <a:r>
              <a:rPr lang="en-US" altLang="zh-TW" smtClean="0">
                <a:latin typeface="Verdana" pitchFamily="34" charset="0"/>
              </a:rPr>
              <a:t>”</a:t>
            </a:r>
            <a:r>
              <a:rPr lang="en-US" altLang="zh-TW" smtClean="0"/>
              <a:t>;</a:t>
            </a:r>
          </a:p>
          <a:p>
            <a:pPr eaLnBrk="1" hangingPunct="1"/>
            <a:r>
              <a:rPr lang="en-US" altLang="zh-TW" smtClean="0"/>
              <a:t>A sll 2 =__________</a:t>
            </a:r>
          </a:p>
          <a:p>
            <a:pPr eaLnBrk="1" hangingPunct="1"/>
            <a:r>
              <a:rPr lang="en-US" altLang="zh-TW" smtClean="0"/>
              <a:t>A srl 3 =__________</a:t>
            </a:r>
          </a:p>
          <a:p>
            <a:pPr eaLnBrk="1" hangingPunct="1"/>
            <a:r>
              <a:rPr lang="en-US" altLang="zh-TW" smtClean="0"/>
              <a:t>A sla 3 =__________</a:t>
            </a:r>
          </a:p>
          <a:p>
            <a:pPr eaLnBrk="1" hangingPunct="1"/>
            <a:r>
              <a:rPr lang="en-US" altLang="zh-TW" smtClean="0"/>
              <a:t>A sra 2 =__________</a:t>
            </a:r>
          </a:p>
          <a:p>
            <a:pPr eaLnBrk="1" hangingPunct="1"/>
            <a:r>
              <a:rPr lang="en-US" altLang="zh-TW" smtClean="0"/>
              <a:t>A rol 3=__________</a:t>
            </a:r>
          </a:p>
          <a:p>
            <a:pPr eaLnBrk="1" hangingPunct="1"/>
            <a:r>
              <a:rPr lang="en-US" altLang="zh-TW" smtClean="0"/>
              <a:t>A ror 5 =__________</a:t>
            </a:r>
          </a:p>
          <a:p>
            <a:pPr eaLnBrk="1" hangingPunct="1">
              <a:buFont typeface="Arial" charset="0"/>
              <a:buNone/>
            </a:pPr>
            <a:endParaRPr lang="en-US" altLang="zh-TW" smtClean="0"/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zh-TW" smtClean="0">
                <a:latin typeface="Arial" charset="0"/>
              </a:rPr>
              <a:t>VHDL3 (v.7c)</a:t>
            </a:r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E30AA7B9-DB1E-450E-848A-691D0055037A}" type="slidenum">
              <a:rPr lang="en-US" altLang="en-US" smtClean="0">
                <a:latin typeface="Arial" charset="0"/>
              </a:rPr>
              <a:pPr/>
              <a:t>8</a:t>
            </a:fld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2000" dirty="0" smtClean="0"/>
              <a:t>Shift </a:t>
            </a:r>
            <a:r>
              <a:rPr lang="en-US" sz="2000" dirty="0"/>
              <a:t>and </a:t>
            </a:r>
            <a:r>
              <a:rPr lang="en-US" sz="2000" dirty="0" smtClean="0"/>
              <a:t>rotate in Xilinx ISE or </a:t>
            </a:r>
            <a:r>
              <a:rPr lang="en-US" sz="2000" dirty="0" err="1" smtClean="0"/>
              <a:t>Vivado</a:t>
            </a:r>
            <a:r>
              <a:rPr lang="en-US" sz="2000" dirty="0" smtClean="0"/>
              <a:t> 14.4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http</a:t>
            </a:r>
            <a:r>
              <a:rPr lang="en-US" sz="1600" dirty="0"/>
              <a:t>://stackoverflow.com/questions/15885390/vhdl-programming</a:t>
            </a:r>
            <a:br>
              <a:rPr lang="en-US" sz="1600" dirty="0"/>
            </a:br>
            <a:r>
              <a:rPr lang="en-US" sz="1600" dirty="0" smtClean="0"/>
              <a:t>and </a:t>
            </a: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www.csee.umbc.edu/portal/help/VHDL/numeric_std.vhdl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use </a:t>
            </a:r>
            <a:r>
              <a:rPr lang="en-US" altLang="en-US" sz="1600" dirty="0" err="1"/>
              <a:t>IEEE.numeric_std.all</a:t>
            </a:r>
            <a:r>
              <a:rPr lang="en-US" altLang="en-US" sz="1600" dirty="0" smtClean="0"/>
              <a:t>;</a:t>
            </a:r>
            <a:br>
              <a:rPr lang="en-US" altLang="en-US" sz="1600" dirty="0" smtClean="0"/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sz="1600" dirty="0"/>
          </a:p>
        </p:txBody>
      </p:sp>
      <p:sp>
        <p:nvSpPr>
          <p:cNvPr id="59396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sz="900" dirty="0" smtClean="0"/>
              <a:t>--using </a:t>
            </a:r>
            <a:r>
              <a:rPr lang="en-US" altLang="en-US" sz="900" dirty="0" err="1" smtClean="0"/>
              <a:t>shift_left,shift_right</a:t>
            </a:r>
            <a:r>
              <a:rPr lang="en-US" altLang="en-US" sz="900" dirty="0" smtClean="0"/>
              <a:t>, </a:t>
            </a:r>
            <a:r>
              <a:rPr lang="en-US" altLang="en-US" sz="900" dirty="0" err="1" smtClean="0"/>
              <a:t>rotate_left,rotate_right</a:t>
            </a:r>
            <a:r>
              <a:rPr lang="en-US" altLang="en-US" sz="900" dirty="0" smtClean="0"/>
              <a:t> functions in VHDL (use </a:t>
            </a:r>
            <a:r>
              <a:rPr lang="en-US" altLang="en-US" sz="900" dirty="0" err="1" smtClean="0"/>
              <a:t>IEEE.numeric_std.all</a:t>
            </a:r>
            <a:r>
              <a:rPr lang="en-US" altLang="en-US" sz="900" dirty="0" smtClean="0"/>
              <a:t>;) </a:t>
            </a:r>
          </a:p>
          <a:p>
            <a:r>
              <a:rPr lang="en-US" altLang="en-US" sz="900" dirty="0" smtClean="0"/>
              <a:t>--ISE complied ok </a:t>
            </a:r>
          </a:p>
          <a:p>
            <a:r>
              <a:rPr lang="en-US" altLang="en-US" sz="900" dirty="0" smtClean="0"/>
              <a:t>library IEEE;</a:t>
            </a:r>
          </a:p>
          <a:p>
            <a:r>
              <a:rPr lang="en-US" altLang="en-US" sz="900" dirty="0" smtClean="0"/>
              <a:t>use IEEE.STD_LOGIC_1164.ALL;</a:t>
            </a:r>
          </a:p>
          <a:p>
            <a:r>
              <a:rPr lang="en-US" altLang="en-US" sz="900" dirty="0" smtClean="0"/>
              <a:t>use </a:t>
            </a:r>
            <a:r>
              <a:rPr lang="en-US" altLang="en-US" sz="900" dirty="0" err="1" smtClean="0"/>
              <a:t>IEEE.numeric_std.all</a:t>
            </a:r>
            <a:r>
              <a:rPr lang="en-US" altLang="en-US" sz="900" dirty="0" smtClean="0"/>
              <a:t>;</a:t>
            </a:r>
          </a:p>
          <a:p>
            <a:r>
              <a:rPr lang="en-US" altLang="en-US" sz="900" dirty="0" smtClean="0"/>
              <a:t>entity EXAMPLE is</a:t>
            </a:r>
          </a:p>
          <a:p>
            <a:r>
              <a:rPr lang="en-US" altLang="en-US" sz="900" dirty="0" smtClean="0"/>
              <a:t>Port ( </a:t>
            </a:r>
          </a:p>
          <a:p>
            <a:r>
              <a:rPr lang="en-US" altLang="en-US" sz="900" dirty="0" smtClean="0"/>
              <a:t>    </a:t>
            </a:r>
            <a:r>
              <a:rPr lang="en-US" altLang="en-US" sz="900" dirty="0" err="1" smtClean="0"/>
              <a:t>clk</a:t>
            </a:r>
            <a:r>
              <a:rPr lang="en-US" altLang="en-US" sz="900" dirty="0" smtClean="0"/>
              <a:t> : in  STD_LOGIC; -- master clock</a:t>
            </a:r>
          </a:p>
          <a:p>
            <a:r>
              <a:rPr lang="en-US" altLang="en-US" sz="900" dirty="0" smtClean="0"/>
              <a:t>    enable : in </a:t>
            </a:r>
            <a:r>
              <a:rPr lang="en-US" altLang="en-US" sz="900" dirty="0" err="1" smtClean="0"/>
              <a:t>std_logic</a:t>
            </a:r>
            <a:r>
              <a:rPr lang="en-US" altLang="en-US" sz="900" dirty="0" smtClean="0"/>
              <a:t>; -- when '1' --&gt; rotate</a:t>
            </a:r>
          </a:p>
          <a:p>
            <a:r>
              <a:rPr lang="en-US" altLang="en-US" sz="900" dirty="0" smtClean="0"/>
              <a:t>    </a:t>
            </a:r>
            <a:r>
              <a:rPr lang="en-US" altLang="en-US" sz="900" dirty="0" err="1" smtClean="0"/>
              <a:t>dir</a:t>
            </a:r>
            <a:r>
              <a:rPr lang="en-US" altLang="en-US" sz="900" dirty="0" smtClean="0"/>
              <a:t> : in  STD_LOGIC; -- when '1': right, when '0': left</a:t>
            </a:r>
          </a:p>
          <a:p>
            <a:r>
              <a:rPr lang="en-US" altLang="en-US" sz="900" dirty="0" smtClean="0"/>
              <a:t>    nr : in  STD_LOGIC_VECTOR (1 </a:t>
            </a:r>
            <a:r>
              <a:rPr lang="en-US" altLang="en-US" sz="900" dirty="0" err="1" smtClean="0"/>
              <a:t>downto</a:t>
            </a:r>
            <a:r>
              <a:rPr lang="en-US" altLang="en-US" sz="900" dirty="0" smtClean="0"/>
              <a:t> 0); -- number of steps to rotate</a:t>
            </a:r>
          </a:p>
          <a:p>
            <a:r>
              <a:rPr lang="en-US" altLang="en-US" sz="900" dirty="0" smtClean="0"/>
              <a:t>    din : in  STD_LOGIC_VECTOR (7 </a:t>
            </a:r>
            <a:r>
              <a:rPr lang="en-US" altLang="en-US" sz="900" dirty="0" err="1" smtClean="0"/>
              <a:t>downto</a:t>
            </a:r>
            <a:r>
              <a:rPr lang="en-US" altLang="en-US" sz="900" dirty="0" smtClean="0"/>
              <a:t> 0); -- in vector</a:t>
            </a:r>
          </a:p>
          <a:p>
            <a:r>
              <a:rPr lang="en-US" altLang="en-US" sz="900" dirty="0" smtClean="0"/>
              <a:t>    </a:t>
            </a:r>
            <a:r>
              <a:rPr lang="en-US" altLang="en-US" sz="900" dirty="0" err="1" smtClean="0"/>
              <a:t>dout</a:t>
            </a:r>
            <a:r>
              <a:rPr lang="en-US" altLang="en-US" sz="900" dirty="0" smtClean="0"/>
              <a:t> : out  STD_LOGIC_VECTOR (7 </a:t>
            </a:r>
            <a:r>
              <a:rPr lang="en-US" altLang="en-US" sz="900" dirty="0" err="1" smtClean="0"/>
              <a:t>downto</a:t>
            </a:r>
            <a:r>
              <a:rPr lang="en-US" altLang="en-US" sz="900" dirty="0" smtClean="0"/>
              <a:t> 0)); -- out vector</a:t>
            </a:r>
          </a:p>
          <a:p>
            <a:r>
              <a:rPr lang="en-US" altLang="en-US" sz="900" dirty="0" smtClean="0"/>
              <a:t>end EXAMPLE;</a:t>
            </a:r>
          </a:p>
          <a:p>
            <a:endParaRPr lang="en-US" altLang="en-US" sz="900" dirty="0" smtClean="0"/>
          </a:p>
        </p:txBody>
      </p:sp>
      <p:sp>
        <p:nvSpPr>
          <p:cNvPr id="5939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z="900" dirty="0" smtClean="0"/>
              <a:t>architecture Behavioral of EXAMPLE is</a:t>
            </a:r>
          </a:p>
          <a:p>
            <a:r>
              <a:rPr lang="en-US" altLang="en-US" sz="900" dirty="0" smtClean="0"/>
              <a:t>begin</a:t>
            </a:r>
          </a:p>
          <a:p>
            <a:r>
              <a:rPr lang="en-US" altLang="en-US" sz="900" dirty="0" smtClean="0"/>
              <a:t>shifter: process(</a:t>
            </a:r>
            <a:r>
              <a:rPr lang="en-US" altLang="en-US" sz="900" dirty="0" err="1" smtClean="0"/>
              <a:t>clk</a:t>
            </a:r>
            <a:r>
              <a:rPr lang="en-US" altLang="en-US" sz="900" dirty="0" smtClean="0"/>
              <a:t>)</a:t>
            </a:r>
          </a:p>
          <a:p>
            <a:r>
              <a:rPr lang="en-US" altLang="en-US" sz="900" dirty="0" smtClean="0"/>
              <a:t>begin</a:t>
            </a:r>
          </a:p>
          <a:p>
            <a:r>
              <a:rPr lang="en-US" altLang="en-US" sz="900" dirty="0" smtClean="0"/>
              <a:t>   if </a:t>
            </a:r>
            <a:r>
              <a:rPr lang="en-US" altLang="en-US" sz="900" dirty="0" err="1" smtClean="0"/>
              <a:t>rising_edge</a:t>
            </a:r>
            <a:r>
              <a:rPr lang="en-US" altLang="en-US" sz="900" dirty="0" smtClean="0"/>
              <a:t>(</a:t>
            </a:r>
            <a:r>
              <a:rPr lang="en-US" altLang="en-US" sz="900" dirty="0" err="1" smtClean="0"/>
              <a:t>clk</a:t>
            </a:r>
            <a:r>
              <a:rPr lang="en-US" altLang="en-US" sz="900" dirty="0" smtClean="0"/>
              <a:t>) then</a:t>
            </a:r>
          </a:p>
          <a:p>
            <a:r>
              <a:rPr lang="en-US" altLang="en-US" sz="900" dirty="0" smtClean="0"/>
              <a:t>      if enable='1' then</a:t>
            </a:r>
          </a:p>
          <a:p>
            <a:r>
              <a:rPr lang="en-US" altLang="en-US" sz="900" dirty="0" smtClean="0"/>
              <a:t>         if </a:t>
            </a:r>
            <a:r>
              <a:rPr lang="en-US" altLang="en-US" sz="900" dirty="0" err="1" smtClean="0"/>
              <a:t>dir</a:t>
            </a:r>
            <a:r>
              <a:rPr lang="en-US" altLang="en-US" sz="900" dirty="0" smtClean="0"/>
              <a:t>='0' then -- right</a:t>
            </a:r>
          </a:p>
          <a:p>
            <a:r>
              <a:rPr lang="en-US" altLang="en-US" sz="900" dirty="0" smtClean="0"/>
              <a:t>            </a:t>
            </a:r>
            <a:r>
              <a:rPr lang="en-US" altLang="en-US" sz="900" dirty="0" err="1" smtClean="0"/>
              <a:t>dout</a:t>
            </a:r>
            <a:r>
              <a:rPr lang="en-US" altLang="en-US" sz="900" dirty="0" smtClean="0"/>
              <a:t>&lt;=</a:t>
            </a:r>
            <a:r>
              <a:rPr lang="en-US" altLang="en-US" sz="900" dirty="0" err="1" smtClean="0"/>
              <a:t>std_logic_vector</a:t>
            </a:r>
            <a:r>
              <a:rPr lang="en-US" altLang="en-US" sz="900" dirty="0" smtClean="0"/>
              <a:t>(</a:t>
            </a:r>
            <a:r>
              <a:rPr lang="en-US" altLang="en-US" sz="900" dirty="0" err="1" smtClean="0"/>
              <a:t>rotate_right</a:t>
            </a:r>
            <a:r>
              <a:rPr lang="en-US" altLang="en-US" sz="900" dirty="0" smtClean="0"/>
              <a:t>(unsigned(din),</a:t>
            </a:r>
            <a:r>
              <a:rPr lang="en-US" altLang="en-US" sz="900" dirty="0" err="1" smtClean="0"/>
              <a:t>to_integer</a:t>
            </a:r>
            <a:r>
              <a:rPr lang="en-US" altLang="en-US" sz="900" dirty="0" smtClean="0"/>
              <a:t>(unsigned(nr))));</a:t>
            </a:r>
          </a:p>
          <a:p>
            <a:r>
              <a:rPr lang="en-US" altLang="en-US" sz="900" dirty="0" smtClean="0"/>
              <a:t>--            </a:t>
            </a:r>
            <a:r>
              <a:rPr lang="en-US" altLang="en-US" sz="900" dirty="0" err="1" smtClean="0"/>
              <a:t>dout</a:t>
            </a:r>
            <a:r>
              <a:rPr lang="en-US" altLang="en-US" sz="900" dirty="0" smtClean="0"/>
              <a:t>&lt;=</a:t>
            </a:r>
            <a:r>
              <a:rPr lang="en-US" altLang="en-US" sz="900" dirty="0" err="1" smtClean="0"/>
              <a:t>std_logic_vector</a:t>
            </a:r>
            <a:r>
              <a:rPr lang="en-US" altLang="en-US" sz="900" dirty="0" smtClean="0"/>
              <a:t>(</a:t>
            </a:r>
            <a:r>
              <a:rPr lang="en-US" altLang="en-US" sz="900" dirty="0" err="1" smtClean="0"/>
              <a:t>shift_right</a:t>
            </a:r>
            <a:r>
              <a:rPr lang="en-US" altLang="en-US" sz="900" dirty="0" smtClean="0"/>
              <a:t>(unsigned(din),</a:t>
            </a:r>
            <a:r>
              <a:rPr lang="en-US" altLang="en-US" sz="900" dirty="0" err="1" smtClean="0"/>
              <a:t>to_integer</a:t>
            </a:r>
            <a:r>
              <a:rPr lang="en-US" altLang="en-US" sz="900" dirty="0" smtClean="0"/>
              <a:t>(unsigned(nr))));</a:t>
            </a:r>
          </a:p>
          <a:p>
            <a:r>
              <a:rPr lang="en-US" altLang="en-US" sz="900" dirty="0" smtClean="0"/>
              <a:t>         else -- left</a:t>
            </a:r>
          </a:p>
          <a:p>
            <a:r>
              <a:rPr lang="en-US" altLang="en-US" sz="900" dirty="0" smtClean="0"/>
              <a:t>            </a:t>
            </a:r>
            <a:r>
              <a:rPr lang="en-US" altLang="en-US" sz="900" dirty="0" err="1" smtClean="0"/>
              <a:t>dout</a:t>
            </a:r>
            <a:r>
              <a:rPr lang="en-US" altLang="en-US" sz="900" dirty="0" smtClean="0"/>
              <a:t>&lt;=</a:t>
            </a:r>
            <a:r>
              <a:rPr lang="en-US" altLang="en-US" sz="900" dirty="0" err="1" smtClean="0"/>
              <a:t>std_logic_vector</a:t>
            </a:r>
            <a:r>
              <a:rPr lang="en-US" altLang="en-US" sz="900" dirty="0" smtClean="0"/>
              <a:t>(</a:t>
            </a:r>
            <a:r>
              <a:rPr lang="en-US" altLang="en-US" sz="900" dirty="0" err="1" smtClean="0"/>
              <a:t>rotate_left</a:t>
            </a:r>
            <a:r>
              <a:rPr lang="en-US" altLang="en-US" sz="900" dirty="0" smtClean="0"/>
              <a:t>(unsigned(din), </a:t>
            </a:r>
            <a:r>
              <a:rPr lang="en-US" altLang="en-US" sz="900" dirty="0" err="1" smtClean="0"/>
              <a:t>to_integer</a:t>
            </a:r>
            <a:r>
              <a:rPr lang="en-US" altLang="en-US" sz="900" dirty="0" smtClean="0"/>
              <a:t>(unsigned(nr))));</a:t>
            </a:r>
          </a:p>
          <a:p>
            <a:r>
              <a:rPr lang="en-US" altLang="en-US" sz="900" dirty="0" smtClean="0"/>
              <a:t>--            </a:t>
            </a:r>
            <a:r>
              <a:rPr lang="en-US" altLang="en-US" sz="900" dirty="0" err="1" smtClean="0"/>
              <a:t>dout</a:t>
            </a:r>
            <a:r>
              <a:rPr lang="en-US" altLang="en-US" sz="900" dirty="0" smtClean="0"/>
              <a:t>&lt;=</a:t>
            </a:r>
            <a:r>
              <a:rPr lang="en-US" altLang="en-US" sz="900" dirty="0" err="1" smtClean="0"/>
              <a:t>std_logic_vector</a:t>
            </a:r>
            <a:r>
              <a:rPr lang="en-US" altLang="en-US" sz="900" dirty="0" smtClean="0"/>
              <a:t>(</a:t>
            </a:r>
            <a:r>
              <a:rPr lang="en-US" altLang="en-US" sz="900" dirty="0" err="1" smtClean="0"/>
              <a:t>shift_left</a:t>
            </a:r>
            <a:r>
              <a:rPr lang="en-US" altLang="en-US" sz="900" dirty="0" smtClean="0"/>
              <a:t>(unsigned(din), </a:t>
            </a:r>
            <a:r>
              <a:rPr lang="en-US" altLang="en-US" sz="900" dirty="0" err="1" smtClean="0"/>
              <a:t>to_integer</a:t>
            </a:r>
            <a:r>
              <a:rPr lang="en-US" altLang="en-US" sz="900" dirty="0" smtClean="0"/>
              <a:t>(unsigned(nr))));</a:t>
            </a:r>
          </a:p>
          <a:p>
            <a:r>
              <a:rPr lang="en-US" altLang="en-US" sz="900" dirty="0" smtClean="0"/>
              <a:t>         end if;</a:t>
            </a:r>
          </a:p>
          <a:p>
            <a:r>
              <a:rPr lang="en-US" altLang="en-US" sz="900" dirty="0" smtClean="0"/>
              <a:t>      end if;</a:t>
            </a:r>
          </a:p>
          <a:p>
            <a:endParaRPr lang="en-US" altLang="en-US" sz="900" dirty="0" smtClean="0"/>
          </a:p>
          <a:p>
            <a:r>
              <a:rPr lang="en-US" altLang="en-US" sz="900" dirty="0" smtClean="0"/>
              <a:t>    end if;</a:t>
            </a:r>
          </a:p>
          <a:p>
            <a:r>
              <a:rPr lang="en-US" altLang="en-US" sz="900" dirty="0" smtClean="0"/>
              <a:t> end process shifter;</a:t>
            </a:r>
          </a:p>
          <a:p>
            <a:r>
              <a:rPr lang="en-US" altLang="en-US" sz="900" dirty="0" smtClean="0"/>
              <a:t>end Behavioral;</a:t>
            </a:r>
          </a:p>
          <a:p>
            <a:endParaRPr lang="en-US" altLang="en-US" dirty="0" smtClean="0"/>
          </a:p>
        </p:txBody>
      </p:sp>
      <p:sp>
        <p:nvSpPr>
          <p:cNvPr id="5939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r>
              <a:rPr lang="en-US" altLang="en-US" smtClean="0">
                <a:solidFill>
                  <a:srgbClr val="FFFFFF"/>
                </a:solidFill>
              </a:rPr>
              <a:t>VHDL3 (v.7c)</a:t>
            </a:r>
          </a:p>
        </p:txBody>
      </p:sp>
      <p:sp>
        <p:nvSpPr>
          <p:cNvPr id="594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PMingLiU" pitchFamily="18" charset="-120"/>
              </a:defRPr>
            </a:lvl9pPr>
          </a:lstStyle>
          <a:p>
            <a:fld id="{DE02F5B3-DA0F-4BE8-9625-8FA3E23C4B36}" type="slidenum">
              <a:rPr lang="en-US" altLang="en-US" smtClean="0">
                <a:solidFill>
                  <a:srgbClr val="FFFFFF"/>
                </a:solidFill>
              </a:rPr>
              <a:pPr/>
              <a:t>9</a:t>
            </a:fld>
            <a:endParaRPr lang="en-US" alt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205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4001</TotalTime>
  <Words>3897</Words>
  <Application>Microsoft Office PowerPoint</Application>
  <PresentationFormat>On-screen Show (4:3)</PresentationFormat>
  <Paragraphs>1054</Paragraphs>
  <Slides>57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Clarity</vt:lpstr>
      <vt:lpstr>VHDL 3 Basic operators and  Architecture  Body</vt:lpstr>
      <vt:lpstr>We will learn</vt:lpstr>
      <vt:lpstr>VHDL operators</vt:lpstr>
      <vt:lpstr>Typical Operators</vt:lpstr>
      <vt:lpstr>Logical / relation operators</vt:lpstr>
      <vt:lpstr>Exercise 3.1: Fill in “?__”. It shows the NAND-gate is not associative ,  so A nand B nand C  is illegal.  (A nand B) nand C ≠ A nand (B nand C)</vt:lpstr>
      <vt:lpstr>Shift operators see VHDL for Engineers – (Google books)  Kenneth L. Short  - 2008 - Computers – 685 see http://www.csee.umbc.edu/portal/help/VHDL/numeric_std.vhdl</vt:lpstr>
      <vt:lpstr>Exercise 3.2 on shift and rotate </vt:lpstr>
      <vt:lpstr>Shift and rotate in Xilinx ISE or Vivado 14.4  http://stackoverflow.com/questions/15885390/vhdl-programming and http://www.csee.umbc.edu/portal/help/VHDL/numeric_std.vhdl use IEEE.numeric_std.all;  </vt:lpstr>
      <vt:lpstr>Some basic operators</vt:lpstr>
      <vt:lpstr>Some basic operators</vt:lpstr>
      <vt:lpstr>Architecture body</vt:lpstr>
      <vt:lpstr>3 types of design description</vt:lpstr>
      <vt:lpstr>(1) Structural design description method</vt:lpstr>
      <vt:lpstr>Structural :Like a circuit but describe it by text.</vt:lpstr>
      <vt:lpstr>Structural :Like a circuit but describe it by text.</vt:lpstr>
      <vt:lpstr>A working example</vt:lpstr>
      <vt:lpstr>Step1 of Structural Description Create the and2 chip :an entity and2</vt:lpstr>
      <vt:lpstr>Step 2 : Create component “and2” based on “entity and2”</vt:lpstr>
      <vt:lpstr>Step 3 : connect components using port map</vt:lpstr>
      <vt:lpstr>Core of the  structural design</vt:lpstr>
      <vt:lpstr>Exercise: 3.3:</vt:lpstr>
      <vt:lpstr> </vt:lpstr>
      <vt:lpstr>Example: half-adder</vt:lpstr>
      <vt:lpstr> </vt:lpstr>
      <vt:lpstr>(3) Dataflow method  {Using concurrent statements}</vt:lpstr>
      <vt:lpstr>Data flow: concurrent execution (no need to use “port map”)</vt:lpstr>
      <vt:lpstr>Exercise: 3.5: Exercise based on entity eqb_comp4 </vt:lpstr>
      <vt:lpstr>Exercise3.6 : Draw the schematic of this code</vt:lpstr>
      <vt:lpstr>(3) Behavioral design description method {Using Process( ) }</vt:lpstr>
      <vt:lpstr>Behavioral design is sequential the keyword is ‘process’</vt:lpstr>
      <vt:lpstr> </vt:lpstr>
      <vt:lpstr>Exercise 3.7: Exercise based on eqcomp4 </vt:lpstr>
      <vt:lpstr>Concurrent VS sequential</vt:lpstr>
      <vt:lpstr>DESIGN CONSTRUCTIONS</vt:lpstr>
      <vt:lpstr>Design constructions</vt:lpstr>
      <vt:lpstr>Design constructions  Concurrent statements</vt:lpstr>
      <vt:lpstr>Concurrent: statements that can stand-alone</vt:lpstr>
      <vt:lpstr>When-else :  example ‘and-gate’</vt:lpstr>
      <vt:lpstr>With-select-when :  example ‘and-gate’ again</vt:lpstr>
      <vt:lpstr>Design constructions  Sequential statements</vt:lpstr>
      <vt:lpstr>Process( sensitivity list of signals) for sequential execution</vt:lpstr>
      <vt:lpstr>Sequential: statements that can only live inside processes</vt:lpstr>
      <vt:lpstr> </vt:lpstr>
      <vt:lpstr>Things to remember for  Case-when:</vt:lpstr>
      <vt:lpstr>For-in-to-loop  (example invert 4 inputs)</vt:lpstr>
      <vt:lpstr>Exercise 3.9 : use of FOR</vt:lpstr>
      <vt:lpstr>If-then-else: example ‘and’</vt:lpstr>
      <vt:lpstr>Use of signals and variables</vt:lpstr>
      <vt:lpstr>Signal assignment &lt;= Global, concurrent execution</vt:lpstr>
      <vt:lpstr>Variable assignment := Local, sequential execution</vt:lpstr>
      <vt:lpstr>Quick revision</vt:lpstr>
      <vt:lpstr>Exercise 3.10, Demo_component.vhdl Design method 1 (structural method): Given the following program a) Draw the circuit diagram of this design b) How many components? c) What are the components and line numbers for them?</vt:lpstr>
      <vt:lpstr>Exercise 3.11</vt:lpstr>
      <vt:lpstr>Exercise 3.12 Design constructions  Concurrent statements Fill in the Blanks</vt:lpstr>
      <vt:lpstr>Exercise 3.13:When-else :  example ‘and-gate’ Fill in the blank in line 8 using when else</vt:lpstr>
      <vt:lpstr>Exercise 3.14 : State which lines are concurrent and which lines are sequential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VHDL Chapter 2 Design methods</dc:title>
  <dc:creator>khwong</dc:creator>
  <cp:lastModifiedBy>khwong</cp:lastModifiedBy>
  <cp:revision>278</cp:revision>
  <cp:lastPrinted>1999-11-03T02:12:29Z</cp:lastPrinted>
  <dcterms:created xsi:type="dcterms:W3CDTF">1998-10-11T06:52:23Z</dcterms:created>
  <dcterms:modified xsi:type="dcterms:W3CDTF">2017-02-06T10:31:17Z</dcterms:modified>
</cp:coreProperties>
</file>